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8" r:id="rId5"/>
    <p:sldMasterId id="2147483685" r:id="rId6"/>
    <p:sldMasterId id="2147483702" r:id="rId7"/>
  </p:sldMasterIdLst>
  <p:notesMasterIdLst>
    <p:notesMasterId r:id="rId40"/>
  </p:notesMasterIdLst>
  <p:handoutMasterIdLst>
    <p:handoutMasterId r:id="rId41"/>
  </p:handoutMasterIdLst>
  <p:sldIdLst>
    <p:sldId id="448" r:id="rId8"/>
    <p:sldId id="465" r:id="rId9"/>
    <p:sldId id="466" r:id="rId10"/>
    <p:sldId id="501" r:id="rId11"/>
    <p:sldId id="467" r:id="rId12"/>
    <p:sldId id="489" r:id="rId13"/>
    <p:sldId id="468" r:id="rId14"/>
    <p:sldId id="487" r:id="rId15"/>
    <p:sldId id="471" r:id="rId16"/>
    <p:sldId id="472" r:id="rId17"/>
    <p:sldId id="484" r:id="rId18"/>
    <p:sldId id="481" r:id="rId19"/>
    <p:sldId id="485" r:id="rId20"/>
    <p:sldId id="483" r:id="rId21"/>
    <p:sldId id="486" r:id="rId22"/>
    <p:sldId id="477" r:id="rId23"/>
    <p:sldId id="478" r:id="rId24"/>
    <p:sldId id="479" r:id="rId25"/>
    <p:sldId id="480" r:id="rId26"/>
    <p:sldId id="490" r:id="rId27"/>
    <p:sldId id="491" r:id="rId28"/>
    <p:sldId id="492" r:id="rId29"/>
    <p:sldId id="482" r:id="rId30"/>
    <p:sldId id="494" r:id="rId31"/>
    <p:sldId id="493" r:id="rId32"/>
    <p:sldId id="495" r:id="rId33"/>
    <p:sldId id="496" r:id="rId34"/>
    <p:sldId id="498" r:id="rId35"/>
    <p:sldId id="499" r:id="rId36"/>
    <p:sldId id="500" r:id="rId37"/>
    <p:sldId id="469" r:id="rId38"/>
    <p:sldId id="464" r:id="rId39"/>
  </p:sldIdLst>
  <p:sldSz cx="12192000" cy="6858000"/>
  <p:notesSz cx="6888163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453C25-CFE4-416C-8F55-4BAC70ECB26F}">
          <p14:sldIdLst>
            <p14:sldId id="448"/>
            <p14:sldId id="465"/>
            <p14:sldId id="466"/>
            <p14:sldId id="501"/>
            <p14:sldId id="467"/>
            <p14:sldId id="489"/>
            <p14:sldId id="468"/>
            <p14:sldId id="487"/>
            <p14:sldId id="471"/>
            <p14:sldId id="472"/>
            <p14:sldId id="484"/>
            <p14:sldId id="481"/>
            <p14:sldId id="485"/>
            <p14:sldId id="483"/>
            <p14:sldId id="486"/>
            <p14:sldId id="477"/>
            <p14:sldId id="478"/>
            <p14:sldId id="479"/>
            <p14:sldId id="480"/>
            <p14:sldId id="490"/>
            <p14:sldId id="491"/>
            <p14:sldId id="492"/>
            <p14:sldId id="482"/>
            <p14:sldId id="494"/>
            <p14:sldId id="493"/>
            <p14:sldId id="495"/>
            <p14:sldId id="496"/>
            <p14:sldId id="498"/>
            <p14:sldId id="499"/>
            <p14:sldId id="500"/>
            <p14:sldId id="469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16" userDrawn="1">
          <p15:clr>
            <a:srgbClr val="A4A3A4"/>
          </p15:clr>
        </p15:guide>
        <p15:guide id="2" orient="horz" pos="2251" userDrawn="1">
          <p15:clr>
            <a:srgbClr val="A4A3A4"/>
          </p15:clr>
        </p15:guide>
        <p15:guide id="3" orient="horz" pos="1026" userDrawn="1">
          <p15:clr>
            <a:srgbClr val="A4A3A4"/>
          </p15:clr>
        </p15:guide>
        <p15:guide id="4" pos="2751" userDrawn="1">
          <p15:clr>
            <a:srgbClr val="A4A3A4"/>
          </p15:clr>
        </p15:guide>
        <p15:guide id="5" pos="6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011"/>
    <a:srgbClr val="7D3785"/>
    <a:srgbClr val="D84B89"/>
    <a:srgbClr val="CC44D1"/>
    <a:srgbClr val="B4C8E9"/>
    <a:srgbClr val="172B46"/>
    <a:srgbClr val="315386"/>
    <a:srgbClr val="224067"/>
    <a:srgbClr val="A92670"/>
    <a:srgbClr val="B9C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8"/>
    <p:restoredTop sz="92405"/>
  </p:normalViewPr>
  <p:slideViewPr>
    <p:cSldViewPr snapToGrid="0">
      <p:cViewPr varScale="1">
        <p:scale>
          <a:sx n="100" d="100"/>
          <a:sy n="100" d="100"/>
        </p:scale>
        <p:origin x="1432" y="176"/>
      </p:cViewPr>
      <p:guideLst>
        <p:guide orient="horz" pos="3816"/>
        <p:guide orient="horz" pos="2251"/>
        <p:guide orient="horz" pos="1026"/>
        <p:guide pos="2751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488" y="12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1ED1F7E9-EE9F-4EAC-9738-25639A81C8AA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53ABE09-0D43-4644-A857-553AFEF23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095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FD9BD0DE-58B2-4BE5-9870-8E7FE93CF5D8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5D958377-8945-4A29-AA61-C5A798FE23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7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FE4124-60E1-EF47-8C87-F03568372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571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FF708A7-97D8-7647-92C3-779E03E27F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" y="1329832"/>
            <a:ext cx="43307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6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BF80F0-7B4B-2E4C-A366-ADD6871E0F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4D894-61F7-F140-9EB6-81CC221D8BC8}"/>
              </a:ext>
            </a:extLst>
          </p:cNvPr>
          <p:cNvSpPr txBox="1"/>
          <p:nvPr userDrawn="1"/>
        </p:nvSpPr>
        <p:spPr>
          <a:xfrm>
            <a:off x="4972050" y="5000625"/>
            <a:ext cx="65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endParaRPr lang="en-BR" sz="1200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C4B20A0-223C-844F-B4BE-F2A5A04A1592}"/>
              </a:ext>
            </a:extLst>
          </p:cNvPr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15386"/>
              </a:gs>
              <a:gs pos="91000">
                <a:srgbClr val="172B4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1CFB09-D669-3C4D-9B22-0B078A9C7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6003" y="2668491"/>
            <a:ext cx="3179975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71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A287A-ADA0-2B45-B4EF-3DFC9B8C7C17}"/>
              </a:ext>
            </a:extLst>
          </p:cNvPr>
          <p:cNvSpPr txBox="1"/>
          <p:nvPr userDrawn="1"/>
        </p:nvSpPr>
        <p:spPr>
          <a:xfrm>
            <a:off x="1349115" y="6475751"/>
            <a:ext cx="65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endParaRPr lang="en-BR" sz="12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7EA846B-4635-B249-ABFE-2AD32A5605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5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D6F5C1C-C57D-664D-804E-C010FCCD70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7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43799C5-5D86-6E4C-B591-66C39D8EA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39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D120D69-F9AC-214C-9D0E-7BC974F4BB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90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36D353E-43B7-CE47-944A-ECD387087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78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93F7326-402D-0048-928D-F7276F447D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84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82E0657-7A98-8542-9986-FE41522DE4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57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B9CFF39-EEBD-CC4D-AE67-7B0070D1B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95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D7ECA1-E6CA-E04A-B023-100B432290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1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FE4124-60E1-EF47-8C87-F03568372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571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7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E84B36-3374-FB4E-B4A3-72275B3F1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99"/>
            <a:ext cx="12192000" cy="68653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40904" y="236882"/>
            <a:ext cx="6108196" cy="162692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2672B54-DEE3-BB42-96AB-03484BCBB3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3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12B4AD11-B37F-49CE-A271-259CFDDDB0BC}" type="datetime1">
              <a:rPr lang="en-GB" smtClean="0"/>
              <a:t>13/08/2021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3F9E940-22E2-104D-B8C7-74A176B332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85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13E6D4E0-F9DB-4A14-89F2-854CF7BC37F7}" type="datetime1">
              <a:rPr lang="en-GB" smtClean="0"/>
              <a:t>13/08/2021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5A3EE99-F515-E942-9C2C-B344E96844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21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e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719403" y="644691"/>
            <a:ext cx="10753195" cy="529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67"/>
              </a:lnSpc>
              <a:buNone/>
              <a:defRPr sz="4667" b="1" baseline="0">
                <a:solidFill>
                  <a:srgbClr val="23468C"/>
                </a:solidFill>
                <a:latin typeface="+mj-lt"/>
                <a:ea typeface="Roboto bold" pitchFamily="2" charset="0"/>
              </a:defRPr>
            </a:lvl1pPr>
          </a:lstStyle>
          <a:p>
            <a:pPr lvl="0"/>
            <a:r>
              <a:rPr lang="pt-BR" dirty="0"/>
              <a:t>Título/capítulo/introdução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719403" y="1220755"/>
            <a:ext cx="10753195" cy="529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67"/>
              </a:lnSpc>
              <a:buNone/>
              <a:defRPr sz="2400" b="1" baseline="0">
                <a:solidFill>
                  <a:schemeClr val="bg2"/>
                </a:solidFill>
                <a:latin typeface="+mn-lt"/>
                <a:ea typeface="roboto light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  <a:endParaRPr lang="en-US" dirty="0"/>
          </a:p>
        </p:txBody>
      </p:sp>
      <p:sp>
        <p:nvSpPr>
          <p:cNvPr id="3" name="Retângulo 2"/>
          <p:cNvSpPr/>
          <p:nvPr userDrawn="1"/>
        </p:nvSpPr>
        <p:spPr>
          <a:xfrm>
            <a:off x="10032437" y="5925277"/>
            <a:ext cx="2159563" cy="932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534" y="6277859"/>
            <a:ext cx="1281897" cy="5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01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4F731273-2EAB-6C45-835C-2E34A6819C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813" y="6196966"/>
            <a:ext cx="1460187" cy="6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8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8">
            <a:extLst>
              <a:ext uri="{FF2B5EF4-FFF2-40B4-BE49-F238E27FC236}">
                <a16:creationId xmlns:a16="http://schemas.microsoft.com/office/drawing/2014/main" id="{FDC9AFFC-4924-4F4A-A61F-8401B394D9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813" y="6196966"/>
            <a:ext cx="1460187" cy="6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5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1" name="Imagem 8">
            <a:extLst>
              <a:ext uri="{FF2B5EF4-FFF2-40B4-BE49-F238E27FC236}">
                <a16:creationId xmlns:a16="http://schemas.microsoft.com/office/drawing/2014/main" id="{77353522-7356-144C-95CC-9A89FD467D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813" y="6196966"/>
            <a:ext cx="1460187" cy="6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770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978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453571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68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254AE17-4E8B-C64B-BB22-B50E813292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85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696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0692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995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927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501953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30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542666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1768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6495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67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13/08/2021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86576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13/08/2021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4811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E51BD2F-2A1F-654B-8D39-3D2BC3CB7C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47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111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164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4782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995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3981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16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7353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5345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2675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36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532328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734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6236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696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13/08/2021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792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13/08/2021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3888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1859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2414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1885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BF80F0-7B4B-2E4C-A366-ADD6871E0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7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528034"/>
            <a:ext cx="10466700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716224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4461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866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20569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8670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3166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132764"/>
            <a:ext cx="5087537" cy="3616657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9534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69679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41200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311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3187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BF80F0-7B4B-2E4C-A366-ADD6871E0F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943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13/08/2021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452810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13/08/2021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1153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557372"/>
            <a:ext cx="11187188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BF80F0-7B4B-2E4C-A366-ADD6871E0F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5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White Background)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F0AA132-BADE-6D4F-92A3-93C7D2B8D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2214563" y="0"/>
            <a:ext cx="1873456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E5DBF65-3EC8-3E4C-81D9-11291E93F134}"/>
              </a:ext>
            </a:extLst>
          </p:cNvPr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093" y="2668491"/>
            <a:ext cx="3179975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BF80F0-7B4B-2E4C-A366-ADD6871E0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39" y="6206837"/>
            <a:ext cx="1441861" cy="6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4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3969817-8B6A-C54F-A4B4-91C7B9CAE3E0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2964"/>
            <a:ext cx="12192000" cy="685503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125720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‹#›</a:t>
            </a:fld>
            <a:r>
              <a:rPr lang="en-GB" sz="1000">
                <a:solidFill>
                  <a:schemeClr val="accent1"/>
                </a:solidFill>
              </a:rPr>
              <a:t>    </a:t>
            </a:r>
            <a:r>
              <a:rPr lang="en-GB" sz="1000" baseline="0">
                <a:solidFill>
                  <a:schemeClr val="accent1"/>
                </a:solidFill>
              </a:rPr>
              <a:t> </a:t>
            </a:r>
            <a:r>
              <a:rPr lang="en-GB" sz="1000">
                <a:solidFill>
                  <a:schemeClr val="accent1"/>
                </a:solidFill>
              </a:rPr>
              <a:t>© </a:t>
            </a:r>
            <a:r>
              <a:rPr lang="en-GB" sz="1000" err="1">
                <a:solidFill>
                  <a:schemeClr val="accent1"/>
                </a:solidFill>
              </a:rPr>
              <a:t>Serasa</a:t>
            </a:r>
            <a:r>
              <a:rPr lang="en-GB" sz="1000">
                <a:solidFill>
                  <a:schemeClr val="accent1"/>
                </a:solidFill>
              </a:rPr>
              <a:t> Experian</a:t>
            </a:r>
          </a:p>
        </p:txBody>
      </p:sp>
    </p:spTree>
    <p:extLst>
      <p:ext uri="{BB962C8B-B14F-4D97-AF65-F5344CB8AC3E}">
        <p14:creationId xmlns:p14="http://schemas.microsoft.com/office/powerpoint/2010/main" val="212514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22" r:id="rId2"/>
    <p:sldLayoutId id="2147483657" r:id="rId3"/>
    <p:sldLayoutId id="2147483721" r:id="rId4"/>
    <p:sldLayoutId id="2147483656" r:id="rId5"/>
    <p:sldLayoutId id="2147483723" r:id="rId6"/>
    <p:sldLayoutId id="2147483724" r:id="rId7"/>
    <p:sldLayoutId id="2147483727" r:id="rId8"/>
    <p:sldLayoutId id="2147483725" r:id="rId9"/>
    <p:sldLayoutId id="2147483726" r:id="rId10"/>
    <p:sldLayoutId id="2147483650" r:id="rId11"/>
    <p:sldLayoutId id="2147483663" r:id="rId12"/>
    <p:sldLayoutId id="2147483664" r:id="rId13"/>
    <p:sldLayoutId id="2147483665" r:id="rId14"/>
    <p:sldLayoutId id="2147483667" r:id="rId15"/>
    <p:sldLayoutId id="2147483666" r:id="rId16"/>
    <p:sldLayoutId id="2147483660" r:id="rId17"/>
    <p:sldLayoutId id="2147483661" r:id="rId18"/>
    <p:sldLayoutId id="2147483662" r:id="rId19"/>
    <p:sldLayoutId id="2147483658" r:id="rId20"/>
    <p:sldLayoutId id="2147483654" r:id="rId21"/>
    <p:sldLayoutId id="2147483655" r:id="rId22"/>
    <p:sldLayoutId id="2147483728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‹#›</a:t>
            </a:fld>
            <a:r>
              <a:rPr lang="en-GB" sz="1000">
                <a:solidFill>
                  <a:schemeClr val="accent1"/>
                </a:solidFill>
              </a:rPr>
              <a:t>    </a:t>
            </a:r>
            <a:r>
              <a:rPr lang="en-GB" sz="1000" baseline="0">
                <a:solidFill>
                  <a:schemeClr val="accent1"/>
                </a:solidFill>
              </a:rPr>
              <a:t> </a:t>
            </a:r>
            <a:r>
              <a:rPr lang="en-GB" sz="1000">
                <a:solidFill>
                  <a:schemeClr val="accent1"/>
                </a:solidFill>
              </a:rPr>
              <a:t>© </a:t>
            </a:r>
            <a:r>
              <a:rPr lang="en-GB" sz="1000" err="1">
                <a:solidFill>
                  <a:schemeClr val="accent1"/>
                </a:solidFill>
              </a:rPr>
              <a:t>Serasa</a:t>
            </a:r>
            <a:r>
              <a:rPr lang="en-GB" sz="100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Imagem 8">
            <a:extLst>
              <a:ext uri="{FF2B5EF4-FFF2-40B4-BE49-F238E27FC236}">
                <a16:creationId xmlns:a16="http://schemas.microsoft.com/office/drawing/2014/main" id="{A26FBC26-F229-9D4F-9F28-6C68BB545DA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813" y="6196966"/>
            <a:ext cx="1460187" cy="6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6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‹#›</a:t>
            </a:fld>
            <a:r>
              <a:rPr lang="en-GB" sz="1000">
                <a:solidFill>
                  <a:schemeClr val="accent1"/>
                </a:solidFill>
              </a:rPr>
              <a:t>    </a:t>
            </a:r>
            <a:r>
              <a:rPr lang="en-GB" sz="1000" baseline="0">
                <a:solidFill>
                  <a:schemeClr val="accent1"/>
                </a:solidFill>
              </a:rPr>
              <a:t> </a:t>
            </a:r>
            <a:r>
              <a:rPr lang="en-GB" sz="1000">
                <a:solidFill>
                  <a:schemeClr val="accent1"/>
                </a:solidFill>
              </a:rPr>
              <a:t>© </a:t>
            </a:r>
            <a:r>
              <a:rPr lang="en-GB" sz="1000" err="1">
                <a:solidFill>
                  <a:schemeClr val="accent1"/>
                </a:solidFill>
              </a:rPr>
              <a:t>Serasa</a:t>
            </a:r>
            <a:r>
              <a:rPr lang="en-GB" sz="100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9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‹#›</a:t>
            </a:fld>
            <a:r>
              <a:rPr lang="en-GB" sz="1000">
                <a:solidFill>
                  <a:schemeClr val="accent1"/>
                </a:solidFill>
              </a:rPr>
              <a:t>    </a:t>
            </a:r>
            <a:r>
              <a:rPr lang="en-GB" sz="1000" baseline="0">
                <a:solidFill>
                  <a:schemeClr val="accent1"/>
                </a:solidFill>
              </a:rPr>
              <a:t> </a:t>
            </a:r>
            <a:r>
              <a:rPr lang="en-GB" sz="1000">
                <a:solidFill>
                  <a:schemeClr val="accent1"/>
                </a:solidFill>
              </a:rPr>
              <a:t>© </a:t>
            </a:r>
            <a:r>
              <a:rPr lang="en-GB" sz="1000" err="1">
                <a:solidFill>
                  <a:schemeClr val="accent1"/>
                </a:solidFill>
              </a:rPr>
              <a:t>Serasa</a:t>
            </a:r>
            <a:r>
              <a:rPr lang="en-GB" sz="100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7.xml"/><Relationship Id="rId21" Type="http://schemas.openxmlformats.org/officeDocument/2006/relationships/image" Target="../media/image42.png"/><Relationship Id="rId7" Type="http://schemas.openxmlformats.org/officeDocument/2006/relationships/tags" Target="../tags/tag11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32.png"/><Relationship Id="rId5" Type="http://schemas.openxmlformats.org/officeDocument/2006/relationships/tags" Target="../tags/tag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9" Type="http://schemas.openxmlformats.org/officeDocument/2006/relationships/image" Target="../media/image40.pn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8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-information.bris.ac.uk/files/72164009/5867_precision_recall_gain_curves_pr_analysis_done_right.pdf" TargetMode="External"/><Relationship Id="rId2" Type="http://schemas.openxmlformats.org/officeDocument/2006/relationships/hyperlink" Target="http://www.bmva.org/bmvc/1998/pdf/p082.pdf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meeliskull/prg/blob/master/jupyter_notebook/python_prg.ipynb" TargetMode="External"/><Relationship Id="rId4" Type="http://schemas.openxmlformats.org/officeDocument/2006/relationships/hyperlink" Target="https://github.com/meeliskull/pr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.xml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tags" Target="../tags/tag4.xml"/><Relationship Id="rId11" Type="http://schemas.openxmlformats.org/officeDocument/2006/relationships/image" Target="../media/image26.png"/><Relationship Id="rId5" Type="http://schemas.openxmlformats.org/officeDocument/2006/relationships/tags" Target="../tags/tag3.xml"/><Relationship Id="rId10" Type="http://schemas.openxmlformats.org/officeDocument/2006/relationships/image" Target="../media/image25.png"/><Relationship Id="rId4" Type="http://schemas.openxmlformats.org/officeDocument/2006/relationships/tags" Target="../tags/tag2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617D-2D83-A047-90AF-81D154DF2C10}"/>
              </a:ext>
            </a:extLst>
          </p:cNvPr>
          <p:cNvSpPr txBox="1">
            <a:spLocks/>
          </p:cNvSpPr>
          <p:nvPr/>
        </p:nvSpPr>
        <p:spPr>
          <a:xfrm>
            <a:off x="350577" y="3521335"/>
            <a:ext cx="10609866" cy="8220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A92670"/>
                </a:solidFill>
                <a:latin typeface="Trebuchet MS" panose="020B0703020202090204" pitchFamily="34" charset="0"/>
              </a:rPr>
              <a:t>A tour across the ROC and </a:t>
            </a:r>
            <a:r>
              <a:rPr lang="en-US" sz="3600">
                <a:solidFill>
                  <a:srgbClr val="A92670"/>
                </a:solidFill>
                <a:latin typeface="Trebuchet MS" panose="020B0703020202090204" pitchFamily="34" charset="0"/>
              </a:rPr>
              <a:t>PR spaces &amp; curves</a:t>
            </a:r>
            <a:endParaRPr lang="en-US" sz="3600" dirty="0">
              <a:solidFill>
                <a:srgbClr val="A92670"/>
              </a:solidFill>
              <a:latin typeface="Trebuchet MS" panose="020B0703020202090204" pitchFamily="34" charset="0"/>
            </a:endParaRPr>
          </a:p>
          <a:p>
            <a:endParaRPr lang="en-US" sz="3200" dirty="0">
              <a:solidFill>
                <a:srgbClr val="A92670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8736B-D0DB-CF4E-9F8C-02155BF5CF6A}"/>
              </a:ext>
            </a:extLst>
          </p:cNvPr>
          <p:cNvSpPr txBox="1">
            <a:spLocks/>
          </p:cNvSpPr>
          <p:nvPr/>
        </p:nvSpPr>
        <p:spPr>
          <a:xfrm>
            <a:off x="486504" y="6304011"/>
            <a:ext cx="5742432" cy="4327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latin typeface="Trebuchet MS" panose="020B0703020202090204" pitchFamily="34" charset="0"/>
                <a:cs typeface="Trade Gothic Next" panose="020F0502020204030204" pitchFamily="34" charset="0"/>
              </a:rPr>
              <a:t>LatAm</a:t>
            </a:r>
            <a:r>
              <a:rPr lang="en-US" sz="1600" dirty="0">
                <a:latin typeface="Trebuchet MS" panose="020B0703020202090204" pitchFamily="34" charset="0"/>
                <a:cs typeface="Trade Gothic Next" panose="020F0502020204030204" pitchFamily="34" charset="0"/>
              </a:rPr>
              <a:t> </a:t>
            </a:r>
            <a:r>
              <a:rPr lang="en-US" sz="1600" dirty="0" err="1">
                <a:latin typeface="Trebuchet MS" panose="020B0703020202090204" pitchFamily="34" charset="0"/>
                <a:cs typeface="Trade Gothic Next" panose="020F0502020204030204" pitchFamily="34" charset="0"/>
              </a:rPr>
              <a:t>Datalabs</a:t>
            </a:r>
            <a:endParaRPr lang="en-US" sz="1600" dirty="0">
              <a:latin typeface="Trebuchet MS" panose="020B0703020202090204" pitchFamily="34" charset="0"/>
              <a:cs typeface="Trade Gothic Next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17F22-FF5F-6E4B-A9BE-FFB25883631E}"/>
              </a:ext>
            </a:extLst>
          </p:cNvPr>
          <p:cNvSpPr txBox="1"/>
          <p:nvPr/>
        </p:nvSpPr>
        <p:spPr>
          <a:xfrm>
            <a:off x="486504" y="5018981"/>
            <a:ext cx="2596665" cy="29307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Alessandro Morita Gagliardi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Journal Club – August 2021</a:t>
            </a:r>
            <a:endParaRPr lang="en-BR" sz="16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32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058F3A-803F-42A8-B33B-2298AECFB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Proof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295BB0-8EFB-4CCD-869C-3466D45CE98E}"/>
              </a:ext>
            </a:extLst>
          </p:cNvPr>
          <p:cNvCxnSpPr/>
          <p:nvPr/>
        </p:nvCxnSpPr>
        <p:spPr>
          <a:xfrm flipV="1">
            <a:off x="665018" y="1080655"/>
            <a:ext cx="0" cy="131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3DFD14-9AE1-4BA9-9237-FC16893F4023}"/>
              </a:ext>
            </a:extLst>
          </p:cNvPr>
          <p:cNvCxnSpPr/>
          <p:nvPr/>
        </p:nvCxnSpPr>
        <p:spPr>
          <a:xfrm>
            <a:off x="665018" y="2392218"/>
            <a:ext cx="153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D9BFE52-7512-4F5E-AA5D-0586A8E594C8}"/>
              </a:ext>
            </a:extLst>
          </p:cNvPr>
          <p:cNvSpPr/>
          <p:nvPr/>
        </p:nvSpPr>
        <p:spPr>
          <a:xfrm rot="17089332">
            <a:off x="497316" y="1460213"/>
            <a:ext cx="2695085" cy="2406503"/>
          </a:xfrm>
          <a:prstGeom prst="arc">
            <a:avLst>
              <a:gd name="adj1" fmla="val 16200000"/>
              <a:gd name="adj2" fmla="val 209581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10316-9062-49DD-AD6A-492E16A93D7A}"/>
              </a:ext>
            </a:extLst>
          </p:cNvPr>
          <p:cNvSpPr txBox="1"/>
          <p:nvPr/>
        </p:nvSpPr>
        <p:spPr>
          <a:xfrm rot="16200000">
            <a:off x="-155914" y="1211009"/>
            <a:ext cx="1173018" cy="21243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TPR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DBEE6-1CA9-45D0-9445-1B0D57A28078}"/>
              </a:ext>
            </a:extLst>
          </p:cNvPr>
          <p:cNvSpPr txBox="1"/>
          <p:nvPr/>
        </p:nvSpPr>
        <p:spPr>
          <a:xfrm>
            <a:off x="1258349" y="2557247"/>
            <a:ext cx="1173018" cy="21243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FPR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EA1362-A05E-419A-A17C-1506BB548F13}"/>
                  </a:ext>
                </a:extLst>
              </p:cNvPr>
              <p:cNvSpPr txBox="1"/>
              <p:nvPr/>
            </p:nvSpPr>
            <p:spPr>
              <a:xfrm>
                <a:off x="1123321" y="1026024"/>
                <a:ext cx="1173018" cy="21243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=−∞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EA1362-A05E-419A-A17C-1506BB548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21" y="1026024"/>
                <a:ext cx="1173018" cy="212434"/>
              </a:xfrm>
              <a:prstGeom prst="rect">
                <a:avLst/>
              </a:prstGeom>
              <a:blipFill>
                <a:blip r:embed="rId11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2D41D8-EE22-4053-B568-4C6C9BDB1A3B}"/>
                  </a:ext>
                </a:extLst>
              </p:cNvPr>
              <p:cNvSpPr txBox="1"/>
              <p:nvPr/>
            </p:nvSpPr>
            <p:spPr>
              <a:xfrm>
                <a:off x="536812" y="2124887"/>
                <a:ext cx="1173018" cy="21243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=+∞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2D41D8-EE22-4053-B568-4C6C9BDB1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2" y="2124887"/>
                <a:ext cx="1173018" cy="212434"/>
              </a:xfrm>
              <a:prstGeom prst="rect">
                <a:avLst/>
              </a:prstGeom>
              <a:blipFill>
                <a:blip r:embed="rId12"/>
                <a:stretch>
                  <a:fillRect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5C7D809-3EDB-43EA-8E33-FF1E3B24E1F0}"/>
              </a:ext>
            </a:extLst>
          </p:cNvPr>
          <p:cNvSpPr/>
          <p:nvPr/>
        </p:nvSpPr>
        <p:spPr>
          <a:xfrm rot="2412138" flipV="1">
            <a:off x="1066667" y="1548656"/>
            <a:ext cx="143431" cy="123647"/>
          </a:xfrm>
          <a:prstGeom prst="triangl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982058-19E0-4536-B1AC-5ECD5CA3B3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94" y="941895"/>
            <a:ext cx="2244265" cy="4560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B4EF4F-48CE-48D7-833B-0C07C0DBE301}"/>
              </a:ext>
            </a:extLst>
          </p:cNvPr>
          <p:cNvSpPr txBox="1"/>
          <p:nvPr/>
        </p:nvSpPr>
        <p:spPr>
          <a:xfrm>
            <a:off x="2791585" y="1074580"/>
            <a:ext cx="1379733" cy="43568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latin typeface="Trebuchet MS" panose="020B0703020202090204" pitchFamily="34" charset="0"/>
              </a:rPr>
              <a:t>By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0DD562-08EA-43A7-AFF7-88B453DF8833}"/>
                  </a:ext>
                </a:extLst>
              </p:cNvPr>
              <p:cNvSpPr txBox="1"/>
              <p:nvPr/>
            </p:nvSpPr>
            <p:spPr>
              <a:xfrm>
                <a:off x="6203101" y="1074580"/>
                <a:ext cx="6140406" cy="435686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r>
                  <a:rPr lang="en-US" sz="1400" dirty="0">
                    <a:latin typeface="Trebuchet MS" panose="020B0703020202090204" pitchFamily="34" charset="0"/>
                  </a:rPr>
                  <a:t>.  It is natural to parameterize FPR and TPR via the threshold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Trebuchet MS" panose="020B0703020202090204" pitchFamily="34" charset="0"/>
                  </a:rPr>
                  <a:t> since 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0DD562-08EA-43A7-AFF7-88B453DF8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101" y="1074580"/>
                <a:ext cx="6140406" cy="435686"/>
              </a:xfrm>
              <a:prstGeom prst="rect">
                <a:avLst/>
              </a:prstGeom>
              <a:blipFill>
                <a:blip r:embed="rId14"/>
                <a:stretch>
                  <a:fillRect l="-1787" t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F5143FE-4CAC-499A-91E9-4CDBFB9216F9}"/>
              </a:ext>
            </a:extLst>
          </p:cNvPr>
          <p:cNvSpPr txBox="1"/>
          <p:nvPr/>
        </p:nvSpPr>
        <p:spPr>
          <a:xfrm>
            <a:off x="2786594" y="1653190"/>
            <a:ext cx="2184220" cy="43568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endParaRPr lang="en-US" sz="1400" dirty="0">
              <a:latin typeface="Trebuchet MS" panose="020B070302020209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EF2907-C28A-4B0D-A0C2-C7494873F6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9" y="1509610"/>
            <a:ext cx="2322921" cy="2081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283556-C1D5-4D10-A47E-4282DD6EE178}"/>
              </a:ext>
            </a:extLst>
          </p:cNvPr>
          <p:cNvSpPr txBox="1"/>
          <p:nvPr/>
        </p:nvSpPr>
        <p:spPr>
          <a:xfrm>
            <a:off x="5235439" y="1515115"/>
            <a:ext cx="377861" cy="43568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latin typeface="Trebuchet MS" panose="020B0703020202090204" pitchFamily="34" charset="0"/>
              </a:rPr>
              <a:t>and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EB37DE-A82A-4FBE-938A-B59E392155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460" y="1516502"/>
            <a:ext cx="2309213" cy="2081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C2920A-FE46-4985-B9BE-D792A7CF1C32}"/>
              </a:ext>
            </a:extLst>
          </p:cNvPr>
          <p:cNvSpPr txBox="1"/>
          <p:nvPr/>
        </p:nvSpPr>
        <p:spPr>
          <a:xfrm>
            <a:off x="10570116" y="1645931"/>
            <a:ext cx="377861" cy="43568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latin typeface="Trebuchet MS" panose="020B0703020202090204" pitchFamily="34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2B60BC-CC73-4732-972B-F6B20AEABB02}"/>
              </a:ext>
            </a:extLst>
          </p:cNvPr>
          <p:cNvSpPr txBox="1"/>
          <p:nvPr/>
        </p:nvSpPr>
        <p:spPr>
          <a:xfrm>
            <a:off x="7942833" y="1500836"/>
            <a:ext cx="3944367" cy="43568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latin typeface="Trebuchet MS" panose="020B0703020202090204" pitchFamily="34" charset="0"/>
              </a:rPr>
              <a:t>. This motivates us to define the </a:t>
            </a:r>
            <a:r>
              <a:rPr lang="en-US" sz="1400" i="1" dirty="0">
                <a:latin typeface="Trebuchet MS" panose="020B0703020202090204" pitchFamily="34" charset="0"/>
              </a:rPr>
              <a:t>independent</a:t>
            </a:r>
            <a:endParaRPr lang="en-US" sz="1400" dirty="0">
              <a:latin typeface="Trebuchet MS" panose="020B070302020209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686C7EB-7BF8-45B4-BE38-7D01F55722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369" y="2143656"/>
            <a:ext cx="3824460" cy="20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D14110-33E0-40EA-8A05-52B4F8EDBA96}"/>
                  </a:ext>
                </a:extLst>
              </p:cNvPr>
              <p:cNvSpPr txBox="1"/>
              <p:nvPr/>
            </p:nvSpPr>
            <p:spPr>
              <a:xfrm>
                <a:off x="2786594" y="2516024"/>
                <a:ext cx="6096743" cy="435686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400" dirty="0">
                    <a:latin typeface="Trebuchet MS" panose="020B0703020202090204" pitchFamily="34" charset="0"/>
                  </a:rPr>
                  <a:t>Letting their densities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latin typeface="Trebuchet MS" panose="020B0703020202090204" pitchFamily="34" charset="0"/>
                  </a:rPr>
                  <a:t> respectively allows us to write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D14110-33E0-40EA-8A05-52B4F8EDB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94" y="2516024"/>
                <a:ext cx="6096743" cy="435686"/>
              </a:xfrm>
              <a:prstGeom prst="rect">
                <a:avLst/>
              </a:prstGeom>
              <a:blipFill>
                <a:blip r:embed="rId18"/>
                <a:stretch>
                  <a:fillRect l="-1800" t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DDB822B-6B1E-4D70-8384-06C8CC1DA50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369" y="2799356"/>
            <a:ext cx="4139473" cy="44744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3A2FFEE-69E4-4F76-855B-156449748626}"/>
              </a:ext>
            </a:extLst>
          </p:cNvPr>
          <p:cNvSpPr txBox="1"/>
          <p:nvPr/>
        </p:nvSpPr>
        <p:spPr>
          <a:xfrm>
            <a:off x="2656557" y="17833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random variables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5BA0CC-2B0A-4F67-BEC0-1135763E2419}"/>
              </a:ext>
            </a:extLst>
          </p:cNvPr>
          <p:cNvSpPr txBox="1"/>
          <p:nvPr/>
        </p:nvSpPr>
        <p:spPr>
          <a:xfrm>
            <a:off x="533579" y="3324700"/>
            <a:ext cx="6096743" cy="43568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latin typeface="Trebuchet MS" panose="020B0703020202090204" pitchFamily="34" charset="0"/>
              </a:rPr>
              <a:t>which can be plugged in into the definition of AUC: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8A8B05C-1C35-4C7D-92FE-7BF8486AEDC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9" y="3781667"/>
            <a:ext cx="7378073" cy="45825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CEFB483-DAF4-4391-A463-322C3EB7673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13" y="4409899"/>
            <a:ext cx="4823198" cy="42654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72DA703-7758-46E3-A354-29EE22A1C829}"/>
              </a:ext>
            </a:extLst>
          </p:cNvPr>
          <p:cNvSpPr/>
          <p:nvPr/>
        </p:nvSpPr>
        <p:spPr>
          <a:xfrm>
            <a:off x="10481897" y="6390318"/>
            <a:ext cx="211724" cy="211724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F77BA6-958C-4989-AF69-E9DFFE6438B8}"/>
              </a:ext>
            </a:extLst>
          </p:cNvPr>
          <p:cNvSpPr txBox="1"/>
          <p:nvPr/>
        </p:nvSpPr>
        <p:spPr>
          <a:xfrm>
            <a:off x="533579" y="5136817"/>
            <a:ext cx="11231701" cy="43568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latin typeface="Trebuchet MS" panose="020B0703020202090204" pitchFamily="34" charset="0"/>
              </a:rPr>
              <a:t>Here, we used the fundamental theorem of calculus on the third inequality and </a:t>
            </a:r>
            <a:r>
              <a:rPr lang="en-US" sz="1400" dirty="0" err="1">
                <a:latin typeface="Trebuchet MS" panose="020B0703020202090204" pitchFamily="34" charset="0"/>
              </a:rPr>
              <a:t>Fubini’s</a:t>
            </a:r>
            <a:r>
              <a:rPr lang="en-US" sz="1400" dirty="0">
                <a:latin typeface="Trebuchet MS" panose="020B0703020202090204" pitchFamily="34" charset="0"/>
              </a:rPr>
              <a:t> theorem on the fourth. We also used the indicator function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2F00514-978A-4B57-8F97-4E759E49B5C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958" y="5472409"/>
            <a:ext cx="1796942" cy="544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44220FB-C9C3-411D-BEE4-26AD0B27A9FF}"/>
                  </a:ext>
                </a:extLst>
              </p:cNvPr>
              <p:cNvSpPr txBox="1"/>
              <p:nvPr/>
            </p:nvSpPr>
            <p:spPr>
              <a:xfrm>
                <a:off x="533579" y="6107222"/>
                <a:ext cx="11231701" cy="435686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400" dirty="0">
                    <a:latin typeface="Trebuchet MS" panose="020B0703020202090204" pitchFamily="34" charset="0"/>
                  </a:rPr>
                  <a:t>and identified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Trebuchet MS" panose="020B0703020202090204" pitchFamily="34" charset="0"/>
                  </a:rPr>
                  <a:t> as the PDF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latin typeface="Trebuchet MS" panose="020B070302020209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44220FB-C9C3-411D-BEE4-26AD0B2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79" y="6107222"/>
                <a:ext cx="11231701" cy="435686"/>
              </a:xfrm>
              <a:prstGeom prst="rect">
                <a:avLst/>
              </a:prstGeom>
              <a:blipFill>
                <a:blip r:embed="rId23"/>
                <a:stretch>
                  <a:fillRect l="-977" t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6072F0-47FE-4D19-90AF-1760BCC53C2A}"/>
              </a:ext>
            </a:extLst>
          </p:cNvPr>
          <p:cNvCxnSpPr/>
          <p:nvPr/>
        </p:nvCxnSpPr>
        <p:spPr>
          <a:xfrm>
            <a:off x="2431367" y="1026024"/>
            <a:ext cx="0" cy="17733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63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E5DD8-5065-4038-BB4F-99F52C901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003" y="2251035"/>
            <a:ext cx="3179975" cy="759854"/>
          </a:xfrm>
        </p:spPr>
        <p:txBody>
          <a:bodyPr/>
          <a:lstStyle/>
          <a:p>
            <a:r>
              <a:rPr lang="en-US" dirty="0"/>
              <a:t>Four fantastic </a:t>
            </a:r>
            <a:r>
              <a:rPr lang="en-US" u="sng" dirty="0"/>
              <a:t>unique </a:t>
            </a:r>
            <a:r>
              <a:rPr lang="en-US" dirty="0"/>
              <a:t>properties of the ROC curve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E107CB-E821-49C7-9089-0215E51AFBD8}"/>
              </a:ext>
            </a:extLst>
          </p:cNvPr>
          <p:cNvSpPr/>
          <p:nvPr/>
        </p:nvSpPr>
        <p:spPr>
          <a:xfrm>
            <a:off x="5449455" y="1491181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FF6A1-E93B-4929-8124-605D0D6A8CE7}"/>
              </a:ext>
            </a:extLst>
          </p:cNvPr>
          <p:cNvSpPr txBox="1"/>
          <p:nvPr/>
        </p:nvSpPr>
        <p:spPr>
          <a:xfrm>
            <a:off x="6336147" y="1567548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Interpretable area under the curve (AUC ROC)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D704DF-2BBB-4B07-9BF3-959D7C980FEF}"/>
              </a:ext>
            </a:extLst>
          </p:cNvPr>
          <p:cNvSpPr/>
          <p:nvPr/>
        </p:nvSpPr>
        <p:spPr>
          <a:xfrm>
            <a:off x="5449455" y="2596082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72CE0-EC94-430F-A1DF-7FFDC430E32C}"/>
              </a:ext>
            </a:extLst>
          </p:cNvPr>
          <p:cNvSpPr txBox="1"/>
          <p:nvPr/>
        </p:nvSpPr>
        <p:spPr>
          <a:xfrm>
            <a:off x="6336147" y="2672449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Balance-invariance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ACB768-9E0A-46BB-B241-95A7C6C14493}"/>
              </a:ext>
            </a:extLst>
          </p:cNvPr>
          <p:cNvSpPr/>
          <p:nvPr/>
        </p:nvSpPr>
        <p:spPr>
          <a:xfrm>
            <a:off x="5449455" y="4695040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F728F-B81B-4F79-A2DD-407B8CB9E167}"/>
              </a:ext>
            </a:extLst>
          </p:cNvPr>
          <p:cNvSpPr txBox="1"/>
          <p:nvPr/>
        </p:nvSpPr>
        <p:spPr>
          <a:xfrm>
            <a:off x="6336147" y="4771407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Linearity &amp; the convex hull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(convexity)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5C4699-19A2-4709-B3D3-887645BD4C30}"/>
              </a:ext>
            </a:extLst>
          </p:cNvPr>
          <p:cNvSpPr/>
          <p:nvPr/>
        </p:nvSpPr>
        <p:spPr>
          <a:xfrm>
            <a:off x="5449455" y="3624616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AC406-D17D-4AAD-873E-9DC24EEE289D}"/>
              </a:ext>
            </a:extLst>
          </p:cNvPr>
          <p:cNvSpPr txBox="1"/>
          <p:nvPr/>
        </p:nvSpPr>
        <p:spPr>
          <a:xfrm>
            <a:off x="6336147" y="3700983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Universal baseline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81C64-0543-4E88-8E09-3474FCA6E40F}"/>
              </a:ext>
            </a:extLst>
          </p:cNvPr>
          <p:cNvSpPr/>
          <p:nvPr/>
        </p:nvSpPr>
        <p:spPr>
          <a:xfrm>
            <a:off x="4978400" y="3502065"/>
            <a:ext cx="4627418" cy="2132117"/>
          </a:xfrm>
          <a:prstGeom prst="rect">
            <a:avLst/>
          </a:prstGeom>
          <a:solidFill>
            <a:schemeClr val="bg1">
              <a:alpha val="8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F511E8-D015-4E47-8852-4494C22A8E27}"/>
              </a:ext>
            </a:extLst>
          </p:cNvPr>
          <p:cNvSpPr/>
          <p:nvPr/>
        </p:nvSpPr>
        <p:spPr>
          <a:xfrm>
            <a:off x="4978400" y="1393040"/>
            <a:ext cx="4627418" cy="1056913"/>
          </a:xfrm>
          <a:prstGeom prst="rect">
            <a:avLst/>
          </a:prstGeom>
          <a:solidFill>
            <a:schemeClr val="bg1">
              <a:alpha val="8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8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17FDA3-3890-4490-9267-F3E69B09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FPR and TPR are unaffected by </a:t>
            </a:r>
            <a:r>
              <a:rPr lang="en-US" b="1" u="sng" dirty="0"/>
              <a:t>class imbalance</a:t>
            </a:r>
            <a:br>
              <a:rPr lang="en-US" b="1" u="sng" dirty="0"/>
            </a:br>
            <a:r>
              <a:rPr lang="en-US" sz="2000" dirty="0"/>
              <a:t>The ROC curve (and the AUC) know nothing about proportion between classes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D395C3-C230-4234-8065-DD070039DE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87" y="4164380"/>
            <a:ext cx="4344380" cy="574476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7C7C8B-80E6-4EB4-8C61-1D63A129CEC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86" y="3039808"/>
            <a:ext cx="4327617" cy="562286"/>
          </a:xfrm>
          <a:prstGeom prst="rect">
            <a:avLst/>
          </a:prstGeom>
          <a:noFill/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5D32FC-6B49-4525-9B06-60E58772965E}"/>
              </a:ext>
            </a:extLst>
          </p:cNvPr>
          <p:cNvCxnSpPr>
            <a:cxnSpLocks/>
          </p:cNvCxnSpPr>
          <p:nvPr/>
        </p:nvCxnSpPr>
        <p:spPr>
          <a:xfrm>
            <a:off x="6464580" y="1535712"/>
            <a:ext cx="0" cy="4493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1AE637-1085-4E47-89D5-148ABA77CC43}"/>
              </a:ext>
            </a:extLst>
          </p:cNvPr>
          <p:cNvGrpSpPr/>
          <p:nvPr/>
        </p:nvGrpSpPr>
        <p:grpSpPr>
          <a:xfrm>
            <a:off x="6300110" y="3582277"/>
            <a:ext cx="328939" cy="329732"/>
            <a:chOff x="5942914" y="3833745"/>
            <a:chExt cx="306171" cy="306910"/>
          </a:xfrm>
        </p:grpSpPr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C1789C2A-9B02-4BD7-BFB0-0882A0D593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BA28616-5E02-4FD3-AC2C-AB347F1C9660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6400032-E128-4FD6-A5C8-DDF4B3D98850}"/>
              </a:ext>
            </a:extLst>
          </p:cNvPr>
          <p:cNvSpPr txBox="1"/>
          <p:nvPr/>
        </p:nvSpPr>
        <p:spPr>
          <a:xfrm>
            <a:off x="7176655" y="2599121"/>
            <a:ext cx="4248726" cy="2540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dirty="0">
                <a:latin typeface="Trebuchet MS" panose="020B0703020202090204" pitchFamily="34" charset="0"/>
              </a:rPr>
              <a:t>TPR and FPR only care about the ratios within the positive class or the negative class</a:t>
            </a:r>
          </a:p>
          <a:p>
            <a:pPr algn="l"/>
            <a:endParaRPr lang="en-US" dirty="0">
              <a:latin typeface="Trebuchet MS" panose="020B0703020202090204" pitchFamily="34" charset="0"/>
            </a:endParaRPr>
          </a:p>
          <a:p>
            <a:pPr algn="l"/>
            <a:r>
              <a:rPr lang="en-US" dirty="0">
                <a:latin typeface="Trebuchet MS" panose="020B0703020202090204" pitchFamily="34" charset="0"/>
              </a:rPr>
              <a:t>They do not “see” the ratio between all positives and negatives</a:t>
            </a:r>
          </a:p>
          <a:p>
            <a:pPr algn="l"/>
            <a:endParaRPr lang="en-US" dirty="0">
              <a:latin typeface="Trebuchet MS" panose="020B0703020202090204" pitchFamily="34" charset="0"/>
            </a:endParaRPr>
          </a:p>
          <a:p>
            <a:pPr algn="l"/>
            <a:r>
              <a:rPr lang="en-US" b="1" dirty="0">
                <a:latin typeface="Trebuchet MS" panose="020B0703020202090204" pitchFamily="34" charset="0"/>
              </a:rPr>
              <a:t>Spoiler: </a:t>
            </a:r>
            <a:r>
              <a:rPr lang="en-US" u="sng" dirty="0">
                <a:solidFill>
                  <a:schemeClr val="accent4"/>
                </a:solidFill>
                <a:latin typeface="Trebuchet MS" panose="020B0703020202090204" pitchFamily="34" charset="0"/>
              </a:rPr>
              <a:t>precision</a:t>
            </a:r>
            <a:r>
              <a:rPr lang="en-US" dirty="0">
                <a:solidFill>
                  <a:schemeClr val="accent4"/>
                </a:solidFill>
                <a:latin typeface="Trebuchet MS" panose="020B0703020202090204" pitchFamily="34" charset="0"/>
              </a:rPr>
              <a:t> is affected</a:t>
            </a:r>
            <a:r>
              <a:rPr lang="en-US" dirty="0">
                <a:latin typeface="Trebuchet MS" panose="020B0703020202090204" pitchFamily="34" charset="0"/>
              </a:rPr>
              <a:t>!</a:t>
            </a:r>
            <a:endParaRPr lang="en-US" b="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7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E5DD8-5065-4038-BB4F-99F52C901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003" y="2251035"/>
            <a:ext cx="3179975" cy="759854"/>
          </a:xfrm>
        </p:spPr>
        <p:txBody>
          <a:bodyPr/>
          <a:lstStyle/>
          <a:p>
            <a:r>
              <a:rPr lang="en-US" dirty="0"/>
              <a:t>Four fantastic </a:t>
            </a:r>
            <a:r>
              <a:rPr lang="en-US" u="sng" dirty="0"/>
              <a:t>unique </a:t>
            </a:r>
            <a:r>
              <a:rPr lang="en-US" dirty="0"/>
              <a:t>properties of the ROC curve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E107CB-E821-49C7-9089-0215E51AFBD8}"/>
              </a:ext>
            </a:extLst>
          </p:cNvPr>
          <p:cNvSpPr/>
          <p:nvPr/>
        </p:nvSpPr>
        <p:spPr>
          <a:xfrm>
            <a:off x="5449455" y="1491181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FF6A1-E93B-4929-8124-605D0D6A8CE7}"/>
              </a:ext>
            </a:extLst>
          </p:cNvPr>
          <p:cNvSpPr txBox="1"/>
          <p:nvPr/>
        </p:nvSpPr>
        <p:spPr>
          <a:xfrm>
            <a:off x="6336147" y="1567548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Interpretable area under the curve (AUC ROC)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D704DF-2BBB-4B07-9BF3-959D7C980FEF}"/>
              </a:ext>
            </a:extLst>
          </p:cNvPr>
          <p:cNvSpPr/>
          <p:nvPr/>
        </p:nvSpPr>
        <p:spPr>
          <a:xfrm>
            <a:off x="5449455" y="2596082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72CE0-EC94-430F-A1DF-7FFDC430E32C}"/>
              </a:ext>
            </a:extLst>
          </p:cNvPr>
          <p:cNvSpPr txBox="1"/>
          <p:nvPr/>
        </p:nvSpPr>
        <p:spPr>
          <a:xfrm>
            <a:off x="6336147" y="2672449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Balance-invariance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ACB768-9E0A-46BB-B241-95A7C6C14493}"/>
              </a:ext>
            </a:extLst>
          </p:cNvPr>
          <p:cNvSpPr/>
          <p:nvPr/>
        </p:nvSpPr>
        <p:spPr>
          <a:xfrm>
            <a:off x="5449455" y="4695040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F728F-B81B-4F79-A2DD-407B8CB9E167}"/>
              </a:ext>
            </a:extLst>
          </p:cNvPr>
          <p:cNvSpPr txBox="1"/>
          <p:nvPr/>
        </p:nvSpPr>
        <p:spPr>
          <a:xfrm>
            <a:off x="6336147" y="4771407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Linearity &amp; the convex hull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(convexity)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5C4699-19A2-4709-B3D3-887645BD4C30}"/>
              </a:ext>
            </a:extLst>
          </p:cNvPr>
          <p:cNvSpPr/>
          <p:nvPr/>
        </p:nvSpPr>
        <p:spPr>
          <a:xfrm>
            <a:off x="5449455" y="3624616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AC406-D17D-4AAD-873E-9DC24EEE289D}"/>
              </a:ext>
            </a:extLst>
          </p:cNvPr>
          <p:cNvSpPr txBox="1"/>
          <p:nvPr/>
        </p:nvSpPr>
        <p:spPr>
          <a:xfrm>
            <a:off x="6336147" y="3700983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Universal baseline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A8CFD-B7B4-44F5-A062-0EA12013B015}"/>
              </a:ext>
            </a:extLst>
          </p:cNvPr>
          <p:cNvSpPr/>
          <p:nvPr/>
        </p:nvSpPr>
        <p:spPr>
          <a:xfrm>
            <a:off x="4978400" y="1068619"/>
            <a:ext cx="4627418" cy="2441199"/>
          </a:xfrm>
          <a:prstGeom prst="rect">
            <a:avLst/>
          </a:prstGeom>
          <a:solidFill>
            <a:schemeClr val="bg1">
              <a:alpha val="8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0A89CD-B679-4F5C-A60F-E2380F34FD3A}"/>
              </a:ext>
            </a:extLst>
          </p:cNvPr>
          <p:cNvSpPr/>
          <p:nvPr/>
        </p:nvSpPr>
        <p:spPr>
          <a:xfrm>
            <a:off x="4978400" y="4575635"/>
            <a:ext cx="4627418" cy="1029434"/>
          </a:xfrm>
          <a:prstGeom prst="rect">
            <a:avLst/>
          </a:prstGeom>
          <a:solidFill>
            <a:schemeClr val="bg1">
              <a:alpha val="8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2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1B56C7-21E5-45A6-ABC2-3C1BBF5A0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i="1" dirty="0"/>
              <a:t>All</a:t>
            </a:r>
            <a:r>
              <a:rPr lang="en-US" sz="2800" dirty="0"/>
              <a:t> models can be compared over the ROC space since there is a universal baseline – </a:t>
            </a:r>
            <a:r>
              <a:rPr lang="en-US" sz="2800" u="sng" dirty="0"/>
              <a:t>the diagonal</a:t>
            </a:r>
            <a:endParaRPr lang="en-US" sz="2800" i="1" u="sng" dirty="0"/>
          </a:p>
        </p:txBody>
      </p:sp>
      <p:pic>
        <p:nvPicPr>
          <p:cNvPr id="3074" name="Picture 2" descr="How to Use ROC Curves and Precision-Recall Curves for Classification in  Python">
            <a:extLst>
              <a:ext uri="{FF2B5EF4-FFF2-40B4-BE49-F238E27FC236}">
                <a16:creationId xmlns:a16="http://schemas.microsoft.com/office/drawing/2014/main" id="{A3781AB5-DECD-4911-84EA-7F571275F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1967346"/>
            <a:ext cx="5215467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E7000C-E3ED-4CF2-A806-01BFFF7F68D0}"/>
              </a:ext>
            </a:extLst>
          </p:cNvPr>
          <p:cNvSpPr txBox="1"/>
          <p:nvPr/>
        </p:nvSpPr>
        <p:spPr>
          <a:xfrm>
            <a:off x="5477164" y="1967346"/>
            <a:ext cx="5680363" cy="48029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000" dirty="0">
                <a:latin typeface="Trebuchet MS" panose="020B0703020202090204" pitchFamily="34" charset="0"/>
              </a:rPr>
              <a:t>Why is the diagonal our base reference?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DDCFA-7316-49C5-A21B-1578CB569286}"/>
              </a:ext>
            </a:extLst>
          </p:cNvPr>
          <p:cNvSpPr txBox="1"/>
          <p:nvPr/>
        </p:nvSpPr>
        <p:spPr>
          <a:xfrm>
            <a:off x="5942060" y="2617466"/>
            <a:ext cx="5215467" cy="48029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000" dirty="0">
                <a:latin typeface="Trebuchet MS" panose="020B0703020202090204" pitchFamily="34" charset="0"/>
              </a:rPr>
              <a:t>It is built out of </a:t>
            </a:r>
            <a:r>
              <a:rPr lang="en-US" sz="2000" b="1" dirty="0">
                <a:latin typeface="Trebuchet MS" panose="020B0703020202090204" pitchFamily="34" charset="0"/>
              </a:rPr>
              <a:t>biased coin tosses: </a:t>
            </a:r>
            <a:r>
              <a:rPr lang="en-US" sz="2000" dirty="0">
                <a:latin typeface="Trebuchet MS" panose="020B0703020202090204" pitchFamily="34" charset="0"/>
              </a:rPr>
              <a:t>a family of Bernoulli(</a:t>
            </a:r>
            <a:r>
              <a:rPr lang="en-US" sz="2000" i="1" dirty="0">
                <a:latin typeface="Trebuchet MS" panose="020B0703020202090204" pitchFamily="34" charset="0"/>
              </a:rPr>
              <a:t>p</a:t>
            </a:r>
            <a:r>
              <a:rPr lang="en-US" sz="2000" dirty="0">
                <a:latin typeface="Trebuchet MS" panose="020B0703020202090204" pitchFamily="34" charset="0"/>
              </a:rPr>
              <a:t>) “coin tosses”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01F3F5-B146-4A84-88C6-C1DB22B2013B}"/>
              </a:ext>
            </a:extLst>
          </p:cNvPr>
          <p:cNvGrpSpPr/>
          <p:nvPr/>
        </p:nvGrpSpPr>
        <p:grpSpPr>
          <a:xfrm>
            <a:off x="5477164" y="2617466"/>
            <a:ext cx="328939" cy="329732"/>
            <a:chOff x="5942914" y="3833745"/>
            <a:chExt cx="306171" cy="306910"/>
          </a:xfrm>
        </p:grpSpPr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604D99A6-AC0E-4CFA-8D55-80255F2C03A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9" name="Freeform 95">
              <a:extLst>
                <a:ext uri="{FF2B5EF4-FFF2-40B4-BE49-F238E27FC236}">
                  <a16:creationId xmlns:a16="http://schemas.microsoft.com/office/drawing/2014/main" id="{9543268B-4A6B-4C1D-AA18-EB0232BB25A7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D29DFC-DA0A-4229-B52C-4B420FB20514}"/>
                  </a:ext>
                </a:extLst>
              </p:cNvPr>
              <p:cNvSpPr txBox="1"/>
              <p:nvPr/>
            </p:nvSpPr>
            <p:spPr>
              <a:xfrm>
                <a:off x="6419273" y="3583709"/>
                <a:ext cx="4461164" cy="914400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TPR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D29DFC-DA0A-4229-B52C-4B420FB20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73" y="3583709"/>
                <a:ext cx="4461164" cy="914400"/>
              </a:xfrm>
              <a:prstGeom prst="rect">
                <a:avLst/>
              </a:prstGeom>
              <a:blipFill>
                <a:blip r:embed="rId3"/>
                <a:stretch>
                  <a:fillRect t="-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7F884D7-AF4C-44CB-BC84-E7F5079F5E3D}"/>
              </a:ext>
            </a:extLst>
          </p:cNvPr>
          <p:cNvSpPr txBox="1"/>
          <p:nvPr/>
        </p:nvSpPr>
        <p:spPr>
          <a:xfrm>
            <a:off x="5942060" y="5651873"/>
            <a:ext cx="5215467" cy="48029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000" dirty="0">
                <a:latin typeface="Trebuchet MS" panose="020B0703020202090204" pitchFamily="34" charset="0"/>
              </a:rPr>
              <a:t>Thus diagonal!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F4DF36-D2F2-40A0-BA2B-6703161D637D}"/>
              </a:ext>
            </a:extLst>
          </p:cNvPr>
          <p:cNvCxnSpPr/>
          <p:nvPr/>
        </p:nvCxnSpPr>
        <p:spPr>
          <a:xfrm>
            <a:off x="9060872" y="4433456"/>
            <a:ext cx="0" cy="38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957C47-724A-4E02-A9C4-D74AC55142D1}"/>
              </a:ext>
            </a:extLst>
          </p:cNvPr>
          <p:cNvSpPr txBox="1"/>
          <p:nvPr/>
        </p:nvSpPr>
        <p:spPr>
          <a:xfrm>
            <a:off x="8441687" y="4870295"/>
            <a:ext cx="3087294" cy="48029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Will guess with the same probability, regardless if the class is 1 or 0</a:t>
            </a:r>
          </a:p>
        </p:txBody>
      </p:sp>
      <p:pic>
        <p:nvPicPr>
          <p:cNvPr id="3076" name="Picture 4" descr="Gold coin PNG image">
            <a:extLst>
              <a:ext uri="{FF2B5EF4-FFF2-40B4-BE49-F238E27FC236}">
                <a16:creationId xmlns:a16="http://schemas.microsoft.com/office/drawing/2014/main" id="{794FD7F4-1F98-471F-92B2-E58113CD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10728890" y="4550774"/>
            <a:ext cx="1947162" cy="194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55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E5DD8-5065-4038-BB4F-99F52C901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003" y="2251035"/>
            <a:ext cx="3179975" cy="759854"/>
          </a:xfrm>
        </p:spPr>
        <p:txBody>
          <a:bodyPr/>
          <a:lstStyle/>
          <a:p>
            <a:r>
              <a:rPr lang="en-US" dirty="0"/>
              <a:t>Four fantastic </a:t>
            </a:r>
            <a:r>
              <a:rPr lang="en-US" u="sng" dirty="0"/>
              <a:t>unique </a:t>
            </a:r>
            <a:r>
              <a:rPr lang="en-US" dirty="0"/>
              <a:t>properties of the ROC curve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E107CB-E821-49C7-9089-0215E51AFBD8}"/>
              </a:ext>
            </a:extLst>
          </p:cNvPr>
          <p:cNvSpPr/>
          <p:nvPr/>
        </p:nvSpPr>
        <p:spPr>
          <a:xfrm>
            <a:off x="5449455" y="1491181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FF6A1-E93B-4929-8124-605D0D6A8CE7}"/>
              </a:ext>
            </a:extLst>
          </p:cNvPr>
          <p:cNvSpPr txBox="1"/>
          <p:nvPr/>
        </p:nvSpPr>
        <p:spPr>
          <a:xfrm>
            <a:off x="6336147" y="1567548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Interpretable area under the curve (AUC ROC)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D704DF-2BBB-4B07-9BF3-959D7C980FEF}"/>
              </a:ext>
            </a:extLst>
          </p:cNvPr>
          <p:cNvSpPr/>
          <p:nvPr/>
        </p:nvSpPr>
        <p:spPr>
          <a:xfrm>
            <a:off x="5449455" y="2596082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72CE0-EC94-430F-A1DF-7FFDC430E32C}"/>
              </a:ext>
            </a:extLst>
          </p:cNvPr>
          <p:cNvSpPr txBox="1"/>
          <p:nvPr/>
        </p:nvSpPr>
        <p:spPr>
          <a:xfrm>
            <a:off x="6336147" y="2672449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Balance-invariance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ACB768-9E0A-46BB-B241-95A7C6C14493}"/>
              </a:ext>
            </a:extLst>
          </p:cNvPr>
          <p:cNvSpPr/>
          <p:nvPr/>
        </p:nvSpPr>
        <p:spPr>
          <a:xfrm>
            <a:off x="5449455" y="4695040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F728F-B81B-4F79-A2DD-407B8CB9E167}"/>
              </a:ext>
            </a:extLst>
          </p:cNvPr>
          <p:cNvSpPr txBox="1"/>
          <p:nvPr/>
        </p:nvSpPr>
        <p:spPr>
          <a:xfrm>
            <a:off x="6336147" y="4771407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Linearity &amp; the convex hull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(convexity)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5C4699-19A2-4709-B3D3-887645BD4C30}"/>
              </a:ext>
            </a:extLst>
          </p:cNvPr>
          <p:cNvSpPr/>
          <p:nvPr/>
        </p:nvSpPr>
        <p:spPr>
          <a:xfrm>
            <a:off x="5449455" y="3624616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AC406-D17D-4AAD-873E-9DC24EEE289D}"/>
              </a:ext>
            </a:extLst>
          </p:cNvPr>
          <p:cNvSpPr txBox="1"/>
          <p:nvPr/>
        </p:nvSpPr>
        <p:spPr>
          <a:xfrm>
            <a:off x="6336147" y="3700983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Universal baseline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D9E18-ED93-47DB-BCA2-B1387A1A4261}"/>
              </a:ext>
            </a:extLst>
          </p:cNvPr>
          <p:cNvSpPr/>
          <p:nvPr/>
        </p:nvSpPr>
        <p:spPr>
          <a:xfrm>
            <a:off x="4978400" y="1308267"/>
            <a:ext cx="4627418" cy="3223491"/>
          </a:xfrm>
          <a:prstGeom prst="rect">
            <a:avLst/>
          </a:prstGeom>
          <a:solidFill>
            <a:schemeClr val="bg1">
              <a:alpha val="8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5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5ABFB-1738-4A25-82D9-8535B7A6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ROC space allows us to create new classifiers from old ones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5F7A1B-906D-441E-9A08-EDE4C33123AF}"/>
              </a:ext>
            </a:extLst>
          </p:cNvPr>
          <p:cNvCxnSpPr/>
          <p:nvPr/>
        </p:nvCxnSpPr>
        <p:spPr>
          <a:xfrm flipV="1">
            <a:off x="1391920" y="1971040"/>
            <a:ext cx="0" cy="348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E751B4-715C-47F2-8811-EA282FE0AD46}"/>
              </a:ext>
            </a:extLst>
          </p:cNvPr>
          <p:cNvCxnSpPr/>
          <p:nvPr/>
        </p:nvCxnSpPr>
        <p:spPr>
          <a:xfrm>
            <a:off x="1259840" y="5323840"/>
            <a:ext cx="3667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3C313A-FAB7-4A36-9022-D3B5795CECD3}"/>
              </a:ext>
            </a:extLst>
          </p:cNvPr>
          <p:cNvSpPr txBox="1"/>
          <p:nvPr/>
        </p:nvSpPr>
        <p:spPr>
          <a:xfrm>
            <a:off x="1991359" y="5455920"/>
            <a:ext cx="2560319" cy="47751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FPR (False Positive Rate)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8E65C-9B0F-4814-8488-2BDA68FB0657}"/>
              </a:ext>
            </a:extLst>
          </p:cNvPr>
          <p:cNvSpPr txBox="1"/>
          <p:nvPr/>
        </p:nvSpPr>
        <p:spPr>
          <a:xfrm rot="16200000">
            <a:off x="45724" y="3337562"/>
            <a:ext cx="2082797" cy="34543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True Positive Rate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BE7E85-1F4E-4F95-95C2-FE06D2F788C8}"/>
              </a:ext>
            </a:extLst>
          </p:cNvPr>
          <p:cNvSpPr/>
          <p:nvPr/>
        </p:nvSpPr>
        <p:spPr>
          <a:xfrm>
            <a:off x="2255521" y="4262122"/>
            <a:ext cx="120014" cy="12001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0BDD3E-6017-4E94-BDAF-2BE3D1B28E30}"/>
              </a:ext>
            </a:extLst>
          </p:cNvPr>
          <p:cNvSpPr/>
          <p:nvPr/>
        </p:nvSpPr>
        <p:spPr>
          <a:xfrm>
            <a:off x="3811848" y="2718896"/>
            <a:ext cx="120014" cy="12001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44B73-D32A-4E61-8014-90F5BAB6BE2D}"/>
                  </a:ext>
                </a:extLst>
              </p:cNvPr>
              <p:cNvSpPr txBox="1"/>
              <p:nvPr/>
            </p:nvSpPr>
            <p:spPr>
              <a:xfrm>
                <a:off x="1860666" y="4529714"/>
                <a:ext cx="1482436" cy="323273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FPR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44B73-D32A-4E61-8014-90F5BAB6B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666" y="4529714"/>
                <a:ext cx="1482436" cy="323273"/>
              </a:xfrm>
              <a:prstGeom prst="rect">
                <a:avLst/>
              </a:prstGeom>
              <a:blipFill>
                <a:blip r:embed="rId2"/>
                <a:stretch>
                  <a:fillRect l="-4527" r="-1358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55F638-36AD-4165-AC44-6FF34BC40849}"/>
                  </a:ext>
                </a:extLst>
              </p:cNvPr>
              <p:cNvSpPr txBox="1"/>
              <p:nvPr/>
            </p:nvSpPr>
            <p:spPr>
              <a:xfrm>
                <a:off x="3569393" y="2263544"/>
                <a:ext cx="1482436" cy="323273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FPR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55F638-36AD-4165-AC44-6FF34BC40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393" y="2263544"/>
                <a:ext cx="1482436" cy="323273"/>
              </a:xfrm>
              <a:prstGeom prst="rect">
                <a:avLst/>
              </a:prstGeom>
              <a:blipFill>
                <a:blip r:embed="rId3"/>
                <a:stretch>
                  <a:fillRect l="-4938" r="-14815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2E6929E-9024-4688-93CD-4B48F6863213}"/>
              </a:ext>
            </a:extLst>
          </p:cNvPr>
          <p:cNvSpPr/>
          <p:nvPr/>
        </p:nvSpPr>
        <p:spPr>
          <a:xfrm>
            <a:off x="5717309" y="1690255"/>
            <a:ext cx="295563" cy="295563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38896E-991E-45B8-8128-43EFBCE54168}"/>
                  </a:ext>
                </a:extLst>
              </p:cNvPr>
              <p:cNvSpPr txBox="1"/>
              <p:nvPr/>
            </p:nvSpPr>
            <p:spPr>
              <a:xfrm>
                <a:off x="6096000" y="1690255"/>
                <a:ext cx="5098473" cy="280785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Consider two 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classifiers</a:t>
                </a:r>
                <a:r>
                  <a:rPr lang="en-US" sz="1600" dirty="0">
                    <a:latin typeface="Trebuchet MS" panose="020B0703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b="1" dirty="0">
                    <a:latin typeface="Trebuchet MS" panose="020B0703020202090204" pitchFamily="34" charset="0"/>
                  </a:rPr>
                  <a:t> </a:t>
                </a:r>
                <a:r>
                  <a:rPr lang="en-US" sz="1600" dirty="0">
                    <a:latin typeface="Trebuchet MS" panose="020B070302020209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>
                  <a:latin typeface="Trebuchet MS" panose="020B0703020202090204" pitchFamily="34" charset="0"/>
                </a:endParaRPr>
              </a:p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(a classifier is a function which outputs just 0 or 1, no probabilities or scores)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38896E-991E-45B8-8128-43EFBCE54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255"/>
                <a:ext cx="5098473" cy="280785"/>
              </a:xfrm>
              <a:prstGeom prst="rect">
                <a:avLst/>
              </a:prstGeom>
              <a:blipFill>
                <a:blip r:embed="rId4"/>
                <a:stretch>
                  <a:fillRect l="-2392" t="-23913" r="-718" b="-20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61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5ABFB-1738-4A25-82D9-8535B7A6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ROC space allows us to create new classifiers from old ones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5F7A1B-906D-441E-9A08-EDE4C33123AF}"/>
              </a:ext>
            </a:extLst>
          </p:cNvPr>
          <p:cNvCxnSpPr/>
          <p:nvPr/>
        </p:nvCxnSpPr>
        <p:spPr>
          <a:xfrm flipV="1">
            <a:off x="1391920" y="1971040"/>
            <a:ext cx="0" cy="348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E751B4-715C-47F2-8811-EA282FE0AD46}"/>
              </a:ext>
            </a:extLst>
          </p:cNvPr>
          <p:cNvCxnSpPr/>
          <p:nvPr/>
        </p:nvCxnSpPr>
        <p:spPr>
          <a:xfrm>
            <a:off x="1259840" y="5323840"/>
            <a:ext cx="3667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3C313A-FAB7-4A36-9022-D3B5795CECD3}"/>
              </a:ext>
            </a:extLst>
          </p:cNvPr>
          <p:cNvSpPr txBox="1"/>
          <p:nvPr/>
        </p:nvSpPr>
        <p:spPr>
          <a:xfrm>
            <a:off x="1991359" y="5455920"/>
            <a:ext cx="2560319" cy="47751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FPR (False Positive Rate)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8E65C-9B0F-4814-8488-2BDA68FB0657}"/>
              </a:ext>
            </a:extLst>
          </p:cNvPr>
          <p:cNvSpPr txBox="1"/>
          <p:nvPr/>
        </p:nvSpPr>
        <p:spPr>
          <a:xfrm rot="16200000">
            <a:off x="45724" y="3337562"/>
            <a:ext cx="2082797" cy="34543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True Positive Rate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BE7E85-1F4E-4F95-95C2-FE06D2F788C8}"/>
              </a:ext>
            </a:extLst>
          </p:cNvPr>
          <p:cNvSpPr/>
          <p:nvPr/>
        </p:nvSpPr>
        <p:spPr>
          <a:xfrm>
            <a:off x="2255521" y="4262122"/>
            <a:ext cx="120014" cy="12001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0BDD3E-6017-4E94-BDAF-2BE3D1B28E30}"/>
              </a:ext>
            </a:extLst>
          </p:cNvPr>
          <p:cNvSpPr/>
          <p:nvPr/>
        </p:nvSpPr>
        <p:spPr>
          <a:xfrm>
            <a:off x="3811848" y="2718896"/>
            <a:ext cx="120014" cy="12001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44B73-D32A-4E61-8014-90F5BAB6BE2D}"/>
                  </a:ext>
                </a:extLst>
              </p:cNvPr>
              <p:cNvSpPr txBox="1"/>
              <p:nvPr/>
            </p:nvSpPr>
            <p:spPr>
              <a:xfrm>
                <a:off x="1860666" y="4529714"/>
                <a:ext cx="1482436" cy="323273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FPR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44B73-D32A-4E61-8014-90F5BAB6B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666" y="4529714"/>
                <a:ext cx="1482436" cy="323273"/>
              </a:xfrm>
              <a:prstGeom prst="rect">
                <a:avLst/>
              </a:prstGeom>
              <a:blipFill>
                <a:blip r:embed="rId2"/>
                <a:stretch>
                  <a:fillRect l="-4527" r="-1358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55F638-36AD-4165-AC44-6FF34BC40849}"/>
                  </a:ext>
                </a:extLst>
              </p:cNvPr>
              <p:cNvSpPr txBox="1"/>
              <p:nvPr/>
            </p:nvSpPr>
            <p:spPr>
              <a:xfrm>
                <a:off x="3569393" y="2263544"/>
                <a:ext cx="1482436" cy="323273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FPR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55F638-36AD-4165-AC44-6FF34BC40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393" y="2263544"/>
                <a:ext cx="1482436" cy="323273"/>
              </a:xfrm>
              <a:prstGeom prst="rect">
                <a:avLst/>
              </a:prstGeom>
              <a:blipFill>
                <a:blip r:embed="rId3"/>
                <a:stretch>
                  <a:fillRect l="-4938" r="-14815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2E6929E-9024-4688-93CD-4B48F6863213}"/>
              </a:ext>
            </a:extLst>
          </p:cNvPr>
          <p:cNvSpPr/>
          <p:nvPr/>
        </p:nvSpPr>
        <p:spPr>
          <a:xfrm>
            <a:off x="5717309" y="1690255"/>
            <a:ext cx="295563" cy="295563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38896E-991E-45B8-8128-43EFBCE54168}"/>
                  </a:ext>
                </a:extLst>
              </p:cNvPr>
              <p:cNvSpPr txBox="1"/>
              <p:nvPr/>
            </p:nvSpPr>
            <p:spPr>
              <a:xfrm>
                <a:off x="6096000" y="1690255"/>
                <a:ext cx="5098473" cy="280785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Consider two 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classifiers</a:t>
                </a:r>
                <a:r>
                  <a:rPr lang="en-US" sz="1600" dirty="0">
                    <a:latin typeface="Trebuchet MS" panose="020B0703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b="1" dirty="0">
                    <a:latin typeface="Trebuchet MS" panose="020B0703020202090204" pitchFamily="34" charset="0"/>
                  </a:rPr>
                  <a:t> </a:t>
                </a:r>
                <a:r>
                  <a:rPr lang="en-US" sz="1600" dirty="0">
                    <a:latin typeface="Trebuchet MS" panose="020B070302020209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>
                  <a:latin typeface="Trebuchet MS" panose="020B0703020202090204" pitchFamily="34" charset="0"/>
                </a:endParaRPr>
              </a:p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(a classifier is a function which outputs just 0 or 1, no probabilities or scores)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38896E-991E-45B8-8128-43EFBCE54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255"/>
                <a:ext cx="5098473" cy="280785"/>
              </a:xfrm>
              <a:prstGeom prst="rect">
                <a:avLst/>
              </a:prstGeom>
              <a:blipFill>
                <a:blip r:embed="rId4"/>
                <a:stretch>
                  <a:fillRect l="-2392" t="-23913" r="-718" b="-20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63FD0D-F91F-499C-8278-C8041616877A}"/>
              </a:ext>
            </a:extLst>
          </p:cNvPr>
          <p:cNvSpPr/>
          <p:nvPr/>
        </p:nvSpPr>
        <p:spPr>
          <a:xfrm>
            <a:off x="5717309" y="2751135"/>
            <a:ext cx="295563" cy="295563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3EE36-A3CC-47A1-A233-1E40BA56DBD7}"/>
              </a:ext>
            </a:extLst>
          </p:cNvPr>
          <p:cNvSpPr txBox="1"/>
          <p:nvPr/>
        </p:nvSpPr>
        <p:spPr>
          <a:xfrm>
            <a:off x="6096000" y="2751135"/>
            <a:ext cx="5098473" cy="28078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Construct a line segment between both classifiers in ROC space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D6B005-DA73-4FC6-8AC9-A88FC62713EE}"/>
              </a:ext>
            </a:extLst>
          </p:cNvPr>
          <p:cNvCxnSpPr>
            <a:stCxn id="10" idx="7"/>
            <a:endCxn id="11" idx="3"/>
          </p:cNvCxnSpPr>
          <p:nvPr/>
        </p:nvCxnSpPr>
        <p:spPr>
          <a:xfrm flipV="1">
            <a:off x="2357959" y="2821334"/>
            <a:ext cx="1471465" cy="145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84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5ABFB-1738-4A25-82D9-8535B7A6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ROC space allows us to create new classifiers from old ones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5F7A1B-906D-441E-9A08-EDE4C33123AF}"/>
              </a:ext>
            </a:extLst>
          </p:cNvPr>
          <p:cNvCxnSpPr/>
          <p:nvPr/>
        </p:nvCxnSpPr>
        <p:spPr>
          <a:xfrm flipV="1">
            <a:off x="1391920" y="1971040"/>
            <a:ext cx="0" cy="348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E751B4-715C-47F2-8811-EA282FE0AD46}"/>
              </a:ext>
            </a:extLst>
          </p:cNvPr>
          <p:cNvCxnSpPr/>
          <p:nvPr/>
        </p:nvCxnSpPr>
        <p:spPr>
          <a:xfrm>
            <a:off x="1259840" y="5323840"/>
            <a:ext cx="3667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3C313A-FAB7-4A36-9022-D3B5795CECD3}"/>
              </a:ext>
            </a:extLst>
          </p:cNvPr>
          <p:cNvSpPr txBox="1"/>
          <p:nvPr/>
        </p:nvSpPr>
        <p:spPr>
          <a:xfrm>
            <a:off x="1991359" y="5455920"/>
            <a:ext cx="2560319" cy="47751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FPR (False Positive Rate)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8E65C-9B0F-4814-8488-2BDA68FB0657}"/>
              </a:ext>
            </a:extLst>
          </p:cNvPr>
          <p:cNvSpPr txBox="1"/>
          <p:nvPr/>
        </p:nvSpPr>
        <p:spPr>
          <a:xfrm rot="16200000">
            <a:off x="45724" y="3337562"/>
            <a:ext cx="2082797" cy="34543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True Positive Rate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BE7E85-1F4E-4F95-95C2-FE06D2F788C8}"/>
              </a:ext>
            </a:extLst>
          </p:cNvPr>
          <p:cNvSpPr/>
          <p:nvPr/>
        </p:nvSpPr>
        <p:spPr>
          <a:xfrm>
            <a:off x="2255521" y="4262122"/>
            <a:ext cx="120014" cy="12001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0BDD3E-6017-4E94-BDAF-2BE3D1B28E30}"/>
              </a:ext>
            </a:extLst>
          </p:cNvPr>
          <p:cNvSpPr/>
          <p:nvPr/>
        </p:nvSpPr>
        <p:spPr>
          <a:xfrm>
            <a:off x="3811848" y="2718896"/>
            <a:ext cx="120014" cy="12001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44B73-D32A-4E61-8014-90F5BAB6BE2D}"/>
                  </a:ext>
                </a:extLst>
              </p:cNvPr>
              <p:cNvSpPr txBox="1"/>
              <p:nvPr/>
            </p:nvSpPr>
            <p:spPr>
              <a:xfrm>
                <a:off x="1860666" y="4529714"/>
                <a:ext cx="1482436" cy="323273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FPR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44B73-D32A-4E61-8014-90F5BAB6B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666" y="4529714"/>
                <a:ext cx="1482436" cy="323273"/>
              </a:xfrm>
              <a:prstGeom prst="rect">
                <a:avLst/>
              </a:prstGeom>
              <a:blipFill>
                <a:blip r:embed="rId2"/>
                <a:stretch>
                  <a:fillRect l="-4527" r="-1358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55F638-36AD-4165-AC44-6FF34BC40849}"/>
                  </a:ext>
                </a:extLst>
              </p:cNvPr>
              <p:cNvSpPr txBox="1"/>
              <p:nvPr/>
            </p:nvSpPr>
            <p:spPr>
              <a:xfrm>
                <a:off x="3569393" y="2263544"/>
                <a:ext cx="1482436" cy="323273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FPR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55F638-36AD-4165-AC44-6FF34BC40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393" y="2263544"/>
                <a:ext cx="1482436" cy="323273"/>
              </a:xfrm>
              <a:prstGeom prst="rect">
                <a:avLst/>
              </a:prstGeom>
              <a:blipFill>
                <a:blip r:embed="rId3"/>
                <a:stretch>
                  <a:fillRect l="-4938" r="-14815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2E6929E-9024-4688-93CD-4B48F6863213}"/>
              </a:ext>
            </a:extLst>
          </p:cNvPr>
          <p:cNvSpPr/>
          <p:nvPr/>
        </p:nvSpPr>
        <p:spPr>
          <a:xfrm>
            <a:off x="5717309" y="1690255"/>
            <a:ext cx="295563" cy="295563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38896E-991E-45B8-8128-43EFBCE54168}"/>
                  </a:ext>
                </a:extLst>
              </p:cNvPr>
              <p:cNvSpPr txBox="1"/>
              <p:nvPr/>
            </p:nvSpPr>
            <p:spPr>
              <a:xfrm>
                <a:off x="6096000" y="1690255"/>
                <a:ext cx="5098473" cy="280785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Consider two 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classifiers</a:t>
                </a:r>
                <a:r>
                  <a:rPr lang="en-US" sz="1600" dirty="0">
                    <a:latin typeface="Trebuchet MS" panose="020B0703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b="1" dirty="0">
                    <a:latin typeface="Trebuchet MS" panose="020B0703020202090204" pitchFamily="34" charset="0"/>
                  </a:rPr>
                  <a:t> </a:t>
                </a:r>
                <a:r>
                  <a:rPr lang="en-US" sz="1600" dirty="0">
                    <a:latin typeface="Trebuchet MS" panose="020B070302020209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>
                  <a:latin typeface="Trebuchet MS" panose="020B0703020202090204" pitchFamily="34" charset="0"/>
                </a:endParaRPr>
              </a:p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(a classifier is a function which outputs just 0 or 1, no probabilities or scores)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38896E-991E-45B8-8128-43EFBCE54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255"/>
                <a:ext cx="5098473" cy="280785"/>
              </a:xfrm>
              <a:prstGeom prst="rect">
                <a:avLst/>
              </a:prstGeom>
              <a:blipFill>
                <a:blip r:embed="rId4"/>
                <a:stretch>
                  <a:fillRect l="-2392" t="-23913" r="-718" b="-20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63FD0D-F91F-499C-8278-C8041616877A}"/>
              </a:ext>
            </a:extLst>
          </p:cNvPr>
          <p:cNvSpPr/>
          <p:nvPr/>
        </p:nvSpPr>
        <p:spPr>
          <a:xfrm>
            <a:off x="5717309" y="2751135"/>
            <a:ext cx="295563" cy="295563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3EE36-A3CC-47A1-A233-1E40BA56DBD7}"/>
              </a:ext>
            </a:extLst>
          </p:cNvPr>
          <p:cNvSpPr txBox="1"/>
          <p:nvPr/>
        </p:nvSpPr>
        <p:spPr>
          <a:xfrm>
            <a:off x="6096000" y="2751135"/>
            <a:ext cx="5098473" cy="28078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Construct a line segment between both classifiers in ROC space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D6B005-DA73-4FC6-8AC9-A88FC62713EE}"/>
              </a:ext>
            </a:extLst>
          </p:cNvPr>
          <p:cNvCxnSpPr>
            <a:stCxn id="10" idx="7"/>
            <a:endCxn id="11" idx="3"/>
          </p:cNvCxnSpPr>
          <p:nvPr/>
        </p:nvCxnSpPr>
        <p:spPr>
          <a:xfrm flipV="1">
            <a:off x="2357959" y="2821334"/>
            <a:ext cx="1471465" cy="145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B814173-5A1E-4F7E-AFE2-487ACBE4135C}"/>
              </a:ext>
            </a:extLst>
          </p:cNvPr>
          <p:cNvSpPr/>
          <p:nvPr/>
        </p:nvSpPr>
        <p:spPr>
          <a:xfrm>
            <a:off x="5717309" y="3545296"/>
            <a:ext cx="295563" cy="295563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FB2D4D-ACDD-45B7-BD4B-17B0D8123852}"/>
                  </a:ext>
                </a:extLst>
              </p:cNvPr>
              <p:cNvSpPr txBox="1"/>
              <p:nvPr/>
            </p:nvSpPr>
            <p:spPr>
              <a:xfrm>
                <a:off x="6096000" y="3537863"/>
                <a:ext cx="5098473" cy="280785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b="1" dirty="0">
                    <a:latin typeface="Trebuchet MS" panose="020B0703020202090204" pitchFamily="34" charset="0"/>
                  </a:rPr>
                  <a:t>Theorem [Scott et al, 1998]</a:t>
                </a:r>
                <a:r>
                  <a:rPr lang="en-US" sz="1600" b="1" baseline="30000" dirty="0">
                    <a:latin typeface="Trebuchet MS" panose="020B0703020202090204" pitchFamily="34" charset="0"/>
                  </a:rPr>
                  <a:t>1</a:t>
                </a:r>
              </a:p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For any point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FPR</m:t>
                        </m:r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TPR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Trebuchet MS" panose="020B0703020202090204" pitchFamily="34" charset="0"/>
                  </a:rPr>
                  <a:t> in this segment, 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there exists a new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1600" b="1" dirty="0">
                    <a:latin typeface="Trebuchet MS" panose="020B0703020202090204" pitchFamily="34" charset="0"/>
                  </a:rPr>
                  <a:t>, built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1600" b="1" dirty="0">
                    <a:latin typeface="Trebuchet MS" panose="020B070302020209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1600" b="1" dirty="0">
                    <a:latin typeface="Trebuchet MS" panose="020B0703020202090204" pitchFamily="34" charset="0"/>
                  </a:rPr>
                  <a:t>, </a:t>
                </a:r>
                <a:r>
                  <a:rPr lang="en-US" sz="1600" dirty="0">
                    <a:latin typeface="Trebuchet MS" panose="020B0703020202090204" pitchFamily="34" charset="0"/>
                  </a:rPr>
                  <a:t>whose false positive rate / true positive rate are exactly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FPR</m:t>
                        </m:r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1600" b="1" dirty="0">
                    <a:latin typeface="Trebuchet MS" panose="020B0703020202090204" pitchFamily="34" charset="0"/>
                  </a:rPr>
                  <a:t> </a:t>
                </a:r>
                <a:r>
                  <a:rPr lang="en-US" sz="1600" dirty="0">
                    <a:latin typeface="Trebuchet MS" panose="020B0703020202090204" pitchFamily="34" charset="0"/>
                  </a:rPr>
                  <a:t>and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TPR</m:t>
                        </m:r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FB2D4D-ACDD-45B7-BD4B-17B0D8123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37863"/>
                <a:ext cx="5098473" cy="280785"/>
              </a:xfrm>
              <a:prstGeom prst="rect">
                <a:avLst/>
              </a:prstGeom>
              <a:blipFill>
                <a:blip r:embed="rId5"/>
                <a:stretch>
                  <a:fillRect l="-2392" t="-23913" r="-3230" b="-3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1C5B177D-7243-4D2E-8F71-C4E6ADBF421E}"/>
              </a:ext>
            </a:extLst>
          </p:cNvPr>
          <p:cNvSpPr/>
          <p:nvPr/>
        </p:nvSpPr>
        <p:spPr>
          <a:xfrm>
            <a:off x="3302521" y="3227242"/>
            <a:ext cx="120014" cy="1200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05952A-EA73-4427-B092-25BF1600868D}"/>
                  </a:ext>
                </a:extLst>
              </p:cNvPr>
              <p:cNvSpPr txBox="1"/>
              <p:nvPr/>
            </p:nvSpPr>
            <p:spPr>
              <a:xfrm>
                <a:off x="3452091" y="3344372"/>
                <a:ext cx="1482436" cy="323273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FPR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05952A-EA73-4427-B092-25BF1600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091" y="3344372"/>
                <a:ext cx="1482436" cy="323273"/>
              </a:xfrm>
              <a:prstGeom prst="rect">
                <a:avLst/>
              </a:prstGeom>
              <a:blipFill>
                <a:blip r:embed="rId6"/>
                <a:stretch>
                  <a:fillRect l="-4527" r="-987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912191-9CA1-42A6-84C9-0031DF37B840}"/>
                  </a:ext>
                </a:extLst>
              </p:cNvPr>
              <p:cNvSpPr txBox="1"/>
              <p:nvPr/>
            </p:nvSpPr>
            <p:spPr>
              <a:xfrm>
                <a:off x="7010402" y="4834059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probability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probability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912191-9CA1-42A6-84C9-0031DF37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2" y="4834059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r="-25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F64EF-E288-4B36-B6AB-9AF30D8C05EB}"/>
                  </a:ext>
                </a:extLst>
              </p:cNvPr>
              <p:cNvSpPr txBox="1"/>
              <p:nvPr/>
            </p:nvSpPr>
            <p:spPr>
              <a:xfrm>
                <a:off x="7315200" y="5614148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FPR</m:t>
                              </m:r>
                            </m:e>
                            <m:sub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FPR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FPR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FPR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F64EF-E288-4B36-B6AB-9AF30D8C0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5614148"/>
                <a:ext cx="914400" cy="914400"/>
              </a:xfrm>
              <a:prstGeom prst="rect">
                <a:avLst/>
              </a:prstGeom>
              <a:blipFill>
                <a:blip r:embed="rId8"/>
                <a:stretch>
                  <a:fillRect r="-7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F62EC80-ED19-4EF7-83C5-C281D3856FA0}"/>
              </a:ext>
            </a:extLst>
          </p:cNvPr>
          <p:cNvSpPr txBox="1"/>
          <p:nvPr/>
        </p:nvSpPr>
        <p:spPr>
          <a:xfrm>
            <a:off x="6160655" y="5528423"/>
            <a:ext cx="5098473" cy="28078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6FC950-D066-4D1C-9D40-E0C193EB2CC9}"/>
                  </a:ext>
                </a:extLst>
              </p:cNvPr>
              <p:cNvSpPr txBox="1"/>
              <p:nvPr/>
            </p:nvSpPr>
            <p:spPr>
              <a:xfrm>
                <a:off x="1963652" y="6363853"/>
                <a:ext cx="8658168" cy="46776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Trebuchet MS" panose="020B0703020202090204" pitchFamily="34" charset="0"/>
                  </a:rPr>
                  <a:t>1. Proof</a:t>
                </a:r>
                <a:r>
                  <a:rPr lang="en-US" sz="1050" i="1" dirty="0">
                    <a:solidFill>
                      <a:schemeClr val="tx1"/>
                    </a:solidFill>
                    <a:latin typeface="Trebuchet MS" panose="020B0703020202090204" pitchFamily="34" charset="0"/>
                  </a:rPr>
                  <a:t>: </a:t>
                </a:r>
                <a:r>
                  <a:rPr lang="en-US" sz="1050" dirty="0">
                    <a:solidFill>
                      <a:schemeClr val="tx1"/>
                    </a:solidFill>
                    <a:latin typeface="Trebuchet MS" panose="020B0703020202090204" pitchFamily="34" charset="0"/>
                  </a:rPr>
                  <a:t>calculate FPR for this new model as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=1|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1050" i="1" dirty="0">
                    <a:solidFill>
                      <a:schemeClr val="tx1"/>
                    </a:solidFill>
                    <a:latin typeface="Trebuchet MS" panose="020B0703020202090204" pitchFamily="34" charset="0"/>
                  </a:rPr>
                  <a:t> </a:t>
                </a:r>
                <a:r>
                  <a:rPr lang="en-US" sz="1050" dirty="0">
                    <a:solidFill>
                      <a:schemeClr val="tx1"/>
                    </a:solidFill>
                    <a:latin typeface="Trebuchet MS" panose="020B0703020202090204" pitchFamily="34" charset="0"/>
                  </a:rPr>
                  <a:t>and break this into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=1|</m:t>
                    </m:r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1050" i="1" dirty="0">
                    <a:solidFill>
                      <a:schemeClr val="tx1"/>
                    </a:solidFill>
                    <a:latin typeface="Trebuchet MS" panose="020B0703020202090204" pitchFamily="34" charset="0"/>
                  </a:rPr>
                  <a:t>, </a:t>
                </a:r>
                <a:r>
                  <a:rPr lang="en-US" sz="1050" dirty="0">
                    <a:solidFill>
                      <a:schemeClr val="tx1"/>
                    </a:solidFill>
                    <a:latin typeface="Trebuchet MS" panose="020B0703020202090204" pitchFamily="34" charset="0"/>
                  </a:rPr>
                  <a:t>and simplify. Analogous calculation for TPR.</a:t>
                </a:r>
                <a:endParaRPr lang="en-US" sz="1050" i="1" dirty="0">
                  <a:solidFill>
                    <a:schemeClr val="tx1"/>
                  </a:solidFill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6FC950-D066-4D1C-9D40-E0C193EB2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652" y="6363853"/>
                <a:ext cx="8658168" cy="467764"/>
              </a:xfrm>
              <a:prstGeom prst="rect">
                <a:avLst/>
              </a:prstGeom>
              <a:blipFill>
                <a:blip r:embed="rId9"/>
                <a:stretch>
                  <a:fillRect l="-915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32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C7B9-C67C-4792-B1DB-0D983F0D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useful? Both practically and theoretically!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0C83-5BB7-4BF8-9ACA-3E71E58D1335}"/>
              </a:ext>
            </a:extLst>
          </p:cNvPr>
          <p:cNvSpPr txBox="1"/>
          <p:nvPr/>
        </p:nvSpPr>
        <p:spPr>
          <a:xfrm>
            <a:off x="709637" y="1544949"/>
            <a:ext cx="4941454" cy="526472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  <a:latin typeface="Trebuchet MS" panose="020B0703020202090204" pitchFamily="34" charset="0"/>
              </a:rPr>
              <a:t>Theory:</a:t>
            </a:r>
            <a:r>
              <a:rPr lang="en-US" sz="2000" dirty="0">
                <a:solidFill>
                  <a:schemeClr val="tx2"/>
                </a:solidFill>
                <a:latin typeface="Trebuchet MS" panose="020B0703020202090204" pitchFamily="34" charset="0"/>
              </a:rPr>
              <a:t> 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  <a:latin typeface="Trebuchet MS" panose="020B0703020202090204" pitchFamily="34" charset="0"/>
              </a:rPr>
              <a:t>ROC space is convex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9A001-2612-4C2C-A6B7-9B18AA19C606}"/>
              </a:ext>
            </a:extLst>
          </p:cNvPr>
          <p:cNvSpPr txBox="1"/>
          <p:nvPr/>
        </p:nvSpPr>
        <p:spPr>
          <a:xfrm>
            <a:off x="6648619" y="1535712"/>
            <a:ext cx="4941454" cy="526472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  <a:latin typeface="Trebuchet MS" panose="020B0703020202090204" pitchFamily="34" charset="0"/>
              </a:rPr>
              <a:t>Practice</a:t>
            </a:r>
            <a:r>
              <a:rPr lang="en-US" sz="2000" dirty="0">
                <a:solidFill>
                  <a:schemeClr val="tx2"/>
                </a:solidFill>
                <a:latin typeface="Trebuchet MS" panose="020B0703020202090204" pitchFamily="34" charset="0"/>
              </a:rPr>
              <a:t>: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  <a:latin typeface="Trebuchet MS" panose="020B0703020202090204" pitchFamily="34" charset="0"/>
              </a:rPr>
              <a:t>The convex hull – the optimal ROC curve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B6660A-D956-4CF5-9BE5-E5F968C8511D}"/>
              </a:ext>
            </a:extLst>
          </p:cNvPr>
          <p:cNvCxnSpPr/>
          <p:nvPr/>
        </p:nvCxnSpPr>
        <p:spPr>
          <a:xfrm>
            <a:off x="709637" y="2228438"/>
            <a:ext cx="5163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432812-71E8-46D7-BB22-BC11D7389C4D}"/>
              </a:ext>
            </a:extLst>
          </p:cNvPr>
          <p:cNvCxnSpPr/>
          <p:nvPr/>
        </p:nvCxnSpPr>
        <p:spPr>
          <a:xfrm>
            <a:off x="6560874" y="2228438"/>
            <a:ext cx="5163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98B461-F2C5-4E37-8106-E0A7C6718008}"/>
                  </a:ext>
                </a:extLst>
              </p:cNvPr>
              <p:cNvSpPr txBox="1"/>
              <p:nvPr/>
            </p:nvSpPr>
            <p:spPr>
              <a:xfrm>
                <a:off x="709637" y="2524002"/>
                <a:ext cx="5098472" cy="1200725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Trebuchet MS" panose="020B0703020202090204" pitchFamily="34" charset="0"/>
                  </a:rPr>
                  <a:t> be a vector space. A 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convex subset</a:t>
                </a:r>
                <a:r>
                  <a:rPr lang="en-US" sz="1600" dirty="0">
                    <a:latin typeface="Trebuchet MS" panose="020B0703020202090204" pitchFamily="34" charset="0"/>
                  </a:rPr>
                  <a:t> of </a:t>
                </a:r>
                <a:r>
                  <a:rPr lang="en-US" sz="1600" i="1" dirty="0">
                    <a:latin typeface="Trebuchet MS" panose="020B0703020202090204" pitchFamily="34" charset="0"/>
                  </a:rPr>
                  <a:t>V</a:t>
                </a:r>
                <a:r>
                  <a:rPr lang="en-US" sz="1600" dirty="0">
                    <a:latin typeface="Trebuchet MS" panose="020B0703020202090204" pitchFamily="34" charset="0"/>
                  </a:rPr>
                  <a:t> is a set </a:t>
                </a:r>
                <a:r>
                  <a:rPr lang="en-US" sz="1600" i="1" dirty="0">
                    <a:latin typeface="Trebuchet MS" panose="020B0703020202090204" pitchFamily="34" charset="0"/>
                  </a:rPr>
                  <a:t>C</a:t>
                </a:r>
                <a:r>
                  <a:rPr lang="en-US" sz="1600" dirty="0">
                    <a:latin typeface="Trebuchet MS" panose="020B0703020202090204" pitchFamily="34" charset="0"/>
                  </a:rPr>
                  <a:t> where, for any two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latin typeface="Trebuchet MS" panose="020B0703020202090204" pitchFamily="34" charset="0"/>
                  </a:rPr>
                  <a:t>, it holds that</a:t>
                </a:r>
              </a:p>
              <a:p>
                <a:pPr algn="l"/>
                <a:endParaRPr lang="en-US" sz="1600" dirty="0">
                  <a:latin typeface="Trebuchet MS" panose="020B070302020209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  <a:p>
                <a:pPr algn="l"/>
                <a:endParaRPr lang="en-US" sz="1600" dirty="0">
                  <a:latin typeface="Trebuchet MS" panose="020B0703020202090204" pitchFamily="34" charset="0"/>
                </a:endParaRPr>
              </a:p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Geometrically, this is equivalent to 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any line segment within C stays in C:</a:t>
                </a:r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98B461-F2C5-4E37-8106-E0A7C6718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37" y="2524002"/>
                <a:ext cx="5098472" cy="1200725"/>
              </a:xfrm>
              <a:prstGeom prst="rect">
                <a:avLst/>
              </a:prstGeom>
              <a:blipFill>
                <a:blip r:embed="rId2"/>
                <a:stretch>
                  <a:fillRect l="-2389" t="-5584" r="-597" b="-52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E662573-7C60-4796-8F39-31C67706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23" y="4301204"/>
            <a:ext cx="1075459" cy="10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5FF77CB-0A08-414A-8A7A-E76D54C3D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92" y="4222066"/>
            <a:ext cx="1159163" cy="109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026774-6BB1-4AAC-AEEA-1EE57A305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44" y="5318002"/>
            <a:ext cx="232779" cy="232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ED45F7-E9E8-4616-BE47-13AF40154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677" y="5373222"/>
            <a:ext cx="231195" cy="231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01FFAF-4A87-4D8B-84A0-01110DF95387}"/>
              </a:ext>
            </a:extLst>
          </p:cNvPr>
          <p:cNvSpPr txBox="1"/>
          <p:nvPr/>
        </p:nvSpPr>
        <p:spPr>
          <a:xfrm>
            <a:off x="1328474" y="5327238"/>
            <a:ext cx="914400" cy="23277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Convex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0F7A-40CE-4CFE-BC36-3334D68A0390}"/>
              </a:ext>
            </a:extLst>
          </p:cNvPr>
          <p:cNvSpPr txBox="1"/>
          <p:nvPr/>
        </p:nvSpPr>
        <p:spPr>
          <a:xfrm>
            <a:off x="3859237" y="5327238"/>
            <a:ext cx="1385453" cy="23119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Non-convex</a:t>
            </a:r>
          </a:p>
        </p:txBody>
      </p:sp>
      <p:pic>
        <p:nvPicPr>
          <p:cNvPr id="2054" name="Picture 6" descr="enter image description here">
            <a:extLst>
              <a:ext uri="{FF2B5EF4-FFF2-40B4-BE49-F238E27FC236}">
                <a16:creationId xmlns:a16="http://schemas.microsoft.com/office/drawing/2014/main" id="{480E116B-053D-4F89-B1CE-2257A9512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7"/>
          <a:stretch/>
        </p:blipFill>
        <p:spPr bwMode="auto">
          <a:xfrm>
            <a:off x="6142188" y="3639276"/>
            <a:ext cx="2710237" cy="2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enter image description here">
            <a:extLst>
              <a:ext uri="{FF2B5EF4-FFF2-40B4-BE49-F238E27FC236}">
                <a16:creationId xmlns:a16="http://schemas.microsoft.com/office/drawing/2014/main" id="{820D05C0-E4FC-43CD-95A5-FD91AB14B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0" t="-4463"/>
          <a:stretch/>
        </p:blipFill>
        <p:spPr bwMode="auto">
          <a:xfrm>
            <a:off x="9186505" y="3519192"/>
            <a:ext cx="2532300" cy="28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A29FA0-2204-41EB-B976-94EB6812AF4D}"/>
              </a:ext>
            </a:extLst>
          </p:cNvPr>
          <p:cNvGrpSpPr/>
          <p:nvPr/>
        </p:nvGrpSpPr>
        <p:grpSpPr>
          <a:xfrm>
            <a:off x="8936627" y="4760680"/>
            <a:ext cx="235082" cy="235649"/>
            <a:chOff x="5942914" y="3833745"/>
            <a:chExt cx="306171" cy="306910"/>
          </a:xfrm>
        </p:grpSpPr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8DD49DBF-0EAF-4B0C-9617-AD191495D941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21" name="Freeform 95">
              <a:extLst>
                <a:ext uri="{FF2B5EF4-FFF2-40B4-BE49-F238E27FC236}">
                  <a16:creationId xmlns:a16="http://schemas.microsoft.com/office/drawing/2014/main" id="{2DA3D78A-A1C0-4CD5-AFA6-C45D1BFF2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3A5E11-482F-444B-BC00-5B5BBCE85B48}"/>
              </a:ext>
            </a:extLst>
          </p:cNvPr>
          <p:cNvSpPr txBox="1"/>
          <p:nvPr/>
        </p:nvSpPr>
        <p:spPr>
          <a:xfrm>
            <a:off x="6637268" y="2477821"/>
            <a:ext cx="5098472" cy="120072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From the set of points obtained experimentally via modelling, we can “ throw a rubber band” over them and create an optimal ROC curve, by joining the </a:t>
            </a:r>
            <a:r>
              <a:rPr lang="en-US" sz="1600">
                <a:latin typeface="Trebuchet MS" panose="020B0703020202090204" pitchFamily="34" charset="0"/>
              </a:rPr>
              <a:t>boundary classifiers</a:t>
            </a:r>
            <a:endParaRPr lang="en-US" sz="16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4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9E91D0-0ED9-4AD6-8B5B-EFFD8E5F1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Lighting review: ROC and PR curves</a:t>
            </a:r>
          </a:p>
        </p:txBody>
      </p:sp>
      <p:pic>
        <p:nvPicPr>
          <p:cNvPr id="5" name="mygif">
            <a:hlinkClick r:id="" action="ppaction://media"/>
            <a:extLst>
              <a:ext uri="{FF2B5EF4-FFF2-40B4-BE49-F238E27FC236}">
                <a16:creationId xmlns:a16="http://schemas.microsoft.com/office/drawing/2014/main" id="{F484A06A-011D-423A-83AA-9AA624AFF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1121" y="1317226"/>
            <a:ext cx="9180946" cy="4590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47646-88AF-4830-ABC2-A6B3DB568D84}"/>
              </a:ext>
            </a:extLst>
          </p:cNvPr>
          <p:cNvSpPr txBox="1"/>
          <p:nvPr/>
        </p:nvSpPr>
        <p:spPr>
          <a:xfrm>
            <a:off x="2780145" y="6179127"/>
            <a:ext cx="6733310" cy="121501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ctr"/>
            <a:r>
              <a:rPr lang="en-US" sz="1600" dirty="0">
                <a:latin typeface="Trebuchet MS" panose="020B0703020202090204" pitchFamily="34" charset="0"/>
              </a:rPr>
              <a:t>(with recall = true positive rate = sensitivity…)</a:t>
            </a:r>
          </a:p>
        </p:txBody>
      </p:sp>
    </p:spTree>
    <p:extLst>
      <p:ext uri="{BB962C8B-B14F-4D97-AF65-F5344CB8AC3E}">
        <p14:creationId xmlns:p14="http://schemas.microsoft.com/office/powerpoint/2010/main" val="206705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F06A34-29FC-476B-8F6B-B6BE41FC8BD6}"/>
              </a:ext>
            </a:extLst>
          </p:cNvPr>
          <p:cNvSpPr txBox="1"/>
          <p:nvPr/>
        </p:nvSpPr>
        <p:spPr>
          <a:xfrm>
            <a:off x="443345" y="3583709"/>
            <a:ext cx="10871200" cy="204123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Trebuchet MS" panose="020B0703020202090204" pitchFamily="34" charset="0"/>
              </a:rPr>
              <a:t>Part II</a:t>
            </a:r>
          </a:p>
          <a:p>
            <a:pPr algn="l"/>
            <a:r>
              <a:rPr lang="en-US" sz="4800" dirty="0">
                <a:solidFill>
                  <a:schemeClr val="accent1"/>
                </a:solidFill>
                <a:latin typeface="Trebuchet MS" panose="020B0703020202090204" pitchFamily="34" charset="0"/>
              </a:rPr>
              <a:t>The PR curve</a:t>
            </a:r>
          </a:p>
        </p:txBody>
      </p:sp>
    </p:spTree>
    <p:extLst>
      <p:ext uri="{BB962C8B-B14F-4D97-AF65-F5344CB8AC3E}">
        <p14:creationId xmlns:p14="http://schemas.microsoft.com/office/powerpoint/2010/main" val="923275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B983-45E1-4CFB-BC39-EFD367D0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 curve shares none of the ROC’s 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DD888-7DA1-4E12-940C-1C6356613298}"/>
              </a:ext>
            </a:extLst>
          </p:cNvPr>
          <p:cNvSpPr txBox="1"/>
          <p:nvPr/>
        </p:nvSpPr>
        <p:spPr>
          <a:xfrm>
            <a:off x="1146119" y="2290460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Interpretable area under the curve (AUC ROC)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4FA53-2855-4391-9224-80C4E48126E3}"/>
              </a:ext>
            </a:extLst>
          </p:cNvPr>
          <p:cNvSpPr txBox="1"/>
          <p:nvPr/>
        </p:nvSpPr>
        <p:spPr>
          <a:xfrm>
            <a:off x="1146119" y="3395361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Balance-invariance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C518D-DB4F-4144-9370-1A8EF6E10EF8}"/>
              </a:ext>
            </a:extLst>
          </p:cNvPr>
          <p:cNvSpPr txBox="1"/>
          <p:nvPr/>
        </p:nvSpPr>
        <p:spPr>
          <a:xfrm>
            <a:off x="1146119" y="5494319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Linearity &amp; the convex hull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(convexity)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43B8E-EBCB-4B15-A2B3-90E8ABCFBD2F}"/>
              </a:ext>
            </a:extLst>
          </p:cNvPr>
          <p:cNvSpPr txBox="1"/>
          <p:nvPr/>
        </p:nvSpPr>
        <p:spPr>
          <a:xfrm>
            <a:off x="1146119" y="4423895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Universal baseline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A58B1-6676-49CE-A4F1-3D8DD08689EE}"/>
              </a:ext>
            </a:extLst>
          </p:cNvPr>
          <p:cNvSpPr txBox="1"/>
          <p:nvPr/>
        </p:nvSpPr>
        <p:spPr>
          <a:xfrm>
            <a:off x="4879373" y="2204982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No interpretation for the area (but some people still use it…)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DF027-633E-4AF1-9834-6D353A9F6D31}"/>
              </a:ext>
            </a:extLst>
          </p:cNvPr>
          <p:cNvSpPr txBox="1"/>
          <p:nvPr/>
        </p:nvSpPr>
        <p:spPr>
          <a:xfrm>
            <a:off x="4879373" y="3314283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The whole curve shifts when class balance shifts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D973DC-8AA4-4208-BDB5-4CDB9BBC3007}"/>
              </a:ext>
            </a:extLst>
          </p:cNvPr>
          <p:cNvSpPr txBox="1"/>
          <p:nvPr/>
        </p:nvSpPr>
        <p:spPr>
          <a:xfrm>
            <a:off x="4879373" y="5450666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Not linear – convex hull has no meaning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5224B-E20B-4A6A-95A0-9EF2510D869D}"/>
              </a:ext>
            </a:extLst>
          </p:cNvPr>
          <p:cNvSpPr txBox="1"/>
          <p:nvPr/>
        </p:nvSpPr>
        <p:spPr>
          <a:xfrm>
            <a:off x="4879373" y="4314462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No universal baseline – only baseline is the class imbalance ratio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2C491E-6916-4D5D-A44E-994829565455}"/>
              </a:ext>
            </a:extLst>
          </p:cNvPr>
          <p:cNvSpPr txBox="1"/>
          <p:nvPr/>
        </p:nvSpPr>
        <p:spPr>
          <a:xfrm>
            <a:off x="723007" y="1535712"/>
            <a:ext cx="3214255" cy="486068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400" dirty="0">
                <a:latin typeface="Trebuchet MS" panose="020B0703020202090204" pitchFamily="34" charset="0"/>
              </a:rPr>
              <a:t>ROC curve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B31E8E-1855-4538-A485-A7B6E005B409}"/>
              </a:ext>
            </a:extLst>
          </p:cNvPr>
          <p:cNvSpPr txBox="1"/>
          <p:nvPr/>
        </p:nvSpPr>
        <p:spPr>
          <a:xfrm>
            <a:off x="4685407" y="1535712"/>
            <a:ext cx="3214255" cy="486068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400" dirty="0">
                <a:latin typeface="Trebuchet MS" panose="020B0703020202090204" pitchFamily="34" charset="0"/>
              </a:rPr>
              <a:t>PR curve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B2CE17-F569-4DC9-B874-B6EF353F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07" y="5452429"/>
            <a:ext cx="293801" cy="2938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CE734-9ABC-4C99-B091-45E8F88B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88" y="5463996"/>
            <a:ext cx="291802" cy="2918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6533F6-96ED-4369-95FE-3334D6B3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07" y="4434283"/>
            <a:ext cx="293801" cy="2938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8A33E4-9887-49AF-A8D2-DDAD1C03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88" y="4380070"/>
            <a:ext cx="291802" cy="2918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D847EE-60FA-4BD2-9C3E-CDD0CB12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88" y="3335059"/>
            <a:ext cx="291802" cy="2918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8E9F06-0AD7-4DCA-B5A8-09C0EB8E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07" y="2285552"/>
            <a:ext cx="293801" cy="2938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25DC28-18C1-4DC5-B7FA-5EBCAD1B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88" y="2255294"/>
            <a:ext cx="291802" cy="29180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ACA1A11-BCB1-4AA3-94A4-562F98E2DDFD}"/>
              </a:ext>
            </a:extLst>
          </p:cNvPr>
          <p:cNvCxnSpPr/>
          <p:nvPr/>
        </p:nvCxnSpPr>
        <p:spPr>
          <a:xfrm>
            <a:off x="3780244" y="2523937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05F133-CD9A-460B-A4F8-03019F3310A1}"/>
              </a:ext>
            </a:extLst>
          </p:cNvPr>
          <p:cNvCxnSpPr/>
          <p:nvPr/>
        </p:nvCxnSpPr>
        <p:spPr>
          <a:xfrm>
            <a:off x="3780244" y="3502991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3EBDC1-695A-46AB-B4CE-628AB3F6D560}"/>
              </a:ext>
            </a:extLst>
          </p:cNvPr>
          <p:cNvCxnSpPr/>
          <p:nvPr/>
        </p:nvCxnSpPr>
        <p:spPr>
          <a:xfrm>
            <a:off x="3780244" y="4537463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F4807F-9285-4918-9A8C-1A8BA196A3E4}"/>
              </a:ext>
            </a:extLst>
          </p:cNvPr>
          <p:cNvCxnSpPr/>
          <p:nvPr/>
        </p:nvCxnSpPr>
        <p:spPr>
          <a:xfrm>
            <a:off x="3780244" y="5608881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6A805AB1-9AAD-A041-9995-856F5F49A3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324" y="3360917"/>
            <a:ext cx="293801" cy="2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9BCC-8AEB-4935-B040-3FC78EC5A6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In a way, we can see ROC and PR as coordinates for the same space – a </a:t>
            </a:r>
            <a:r>
              <a:rPr lang="en-US" sz="2800" u="sng" dirty="0"/>
              <a:t>class-imbalance-dependent </a:t>
            </a:r>
            <a:r>
              <a:rPr lang="en-US" sz="2800" dirty="0"/>
              <a:t>coordinate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DC9DBB-D57D-4BF4-978F-48E453E0E8CA}"/>
                  </a:ext>
                </a:extLst>
              </p:cNvPr>
              <p:cNvSpPr txBox="1"/>
              <p:nvPr/>
            </p:nvSpPr>
            <p:spPr>
              <a:xfrm>
                <a:off x="804041" y="2041236"/>
                <a:ext cx="3223491" cy="369455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ROC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FPR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TPR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DC9DBB-D57D-4BF4-978F-48E453E0E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41" y="2041236"/>
                <a:ext cx="3223491" cy="369455"/>
              </a:xfrm>
              <a:prstGeom prst="rect">
                <a:avLst/>
              </a:prstGeom>
              <a:blipFill>
                <a:blip r:embed="rId2"/>
                <a:stretch>
                  <a:fillRect l="-3970" t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D3A6F3-4374-4874-8287-4A8BC4536D3C}"/>
                  </a:ext>
                </a:extLst>
              </p:cNvPr>
              <p:cNvSpPr txBox="1"/>
              <p:nvPr/>
            </p:nvSpPr>
            <p:spPr>
              <a:xfrm>
                <a:off x="8403770" y="2041236"/>
                <a:ext cx="3223491" cy="369455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PR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D3A6F3-4374-4874-8287-4A8BC4536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770" y="2041236"/>
                <a:ext cx="3223491" cy="369455"/>
              </a:xfrm>
              <a:prstGeom prst="rect">
                <a:avLst/>
              </a:prstGeom>
              <a:blipFill>
                <a:blip r:embed="rId3"/>
                <a:stretch>
                  <a:fillRect l="-3977" t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0411A35-382B-4681-A858-659785EA6313}"/>
              </a:ext>
            </a:extLst>
          </p:cNvPr>
          <p:cNvGrpSpPr/>
          <p:nvPr/>
        </p:nvGrpSpPr>
        <p:grpSpPr>
          <a:xfrm>
            <a:off x="665247" y="2604655"/>
            <a:ext cx="2831371" cy="2840925"/>
            <a:chOff x="1690006" y="2604655"/>
            <a:chExt cx="2831371" cy="2840925"/>
          </a:xfrm>
        </p:grpSpPr>
        <p:pic>
          <p:nvPicPr>
            <p:cNvPr id="4098" name="Picture 2" descr="Index of /teaching/g/g-img">
              <a:extLst>
                <a:ext uri="{FF2B5EF4-FFF2-40B4-BE49-F238E27FC236}">
                  <a16:creationId xmlns:a16="http://schemas.microsoft.com/office/drawing/2014/main" id="{F0DA0C74-9F14-439D-8953-591398F2F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912" y="2604655"/>
              <a:ext cx="2794465" cy="2766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9BBA09-5CC0-49A8-89FF-C29F4F48598D}"/>
                </a:ext>
              </a:extLst>
            </p:cNvPr>
            <p:cNvSpPr/>
            <p:nvPr/>
          </p:nvSpPr>
          <p:spPr>
            <a:xfrm>
              <a:off x="1718748" y="5184323"/>
              <a:ext cx="2679122" cy="261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167A0D-A899-42B7-93E6-7CDC38B48B4A}"/>
                </a:ext>
              </a:extLst>
            </p:cNvPr>
            <p:cNvSpPr/>
            <p:nvPr/>
          </p:nvSpPr>
          <p:spPr>
            <a:xfrm rot="5400000">
              <a:off x="481074" y="3950320"/>
              <a:ext cx="2679122" cy="261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C961D1-332A-4A3B-BBBD-E5563741ABE7}"/>
              </a:ext>
            </a:extLst>
          </p:cNvPr>
          <p:cNvGrpSpPr/>
          <p:nvPr/>
        </p:nvGrpSpPr>
        <p:grpSpPr>
          <a:xfrm>
            <a:off x="8164470" y="2604655"/>
            <a:ext cx="2831371" cy="2840925"/>
            <a:chOff x="1690006" y="2604655"/>
            <a:chExt cx="2831371" cy="2840925"/>
          </a:xfrm>
        </p:grpSpPr>
        <p:pic>
          <p:nvPicPr>
            <p:cNvPr id="11" name="Picture 2" descr="Index of /teaching/g/g-img">
              <a:extLst>
                <a:ext uri="{FF2B5EF4-FFF2-40B4-BE49-F238E27FC236}">
                  <a16:creationId xmlns:a16="http://schemas.microsoft.com/office/drawing/2014/main" id="{C98B0421-5E49-4ACD-92B7-DE092D48F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912" y="2604655"/>
              <a:ext cx="2794465" cy="2766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1F415D-D9B8-40D4-AF85-138A1D768746}"/>
                </a:ext>
              </a:extLst>
            </p:cNvPr>
            <p:cNvSpPr/>
            <p:nvPr/>
          </p:nvSpPr>
          <p:spPr>
            <a:xfrm>
              <a:off x="1718748" y="5184323"/>
              <a:ext cx="2679122" cy="261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5B498B-12F1-47BF-A8C2-9312C60AE580}"/>
                </a:ext>
              </a:extLst>
            </p:cNvPr>
            <p:cNvSpPr/>
            <p:nvPr/>
          </p:nvSpPr>
          <p:spPr>
            <a:xfrm rot="5400000">
              <a:off x="481074" y="3950320"/>
              <a:ext cx="2679122" cy="261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50184D0-4163-4783-890D-7EB665E30F54}"/>
              </a:ext>
            </a:extLst>
          </p:cNvPr>
          <p:cNvSpPr txBox="1"/>
          <p:nvPr/>
        </p:nvSpPr>
        <p:spPr>
          <a:xfrm>
            <a:off x="10992142" y="5176535"/>
            <a:ext cx="142780" cy="9417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+mj-lt"/>
              </a:rPr>
              <a:t>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EE4C94-FF6E-4191-A55E-D63B1C99D8B7}"/>
              </a:ext>
            </a:extLst>
          </p:cNvPr>
          <p:cNvSpPr txBox="1"/>
          <p:nvPr/>
        </p:nvSpPr>
        <p:spPr>
          <a:xfrm>
            <a:off x="8608020" y="2602936"/>
            <a:ext cx="142780" cy="9417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+mj-lt"/>
              </a:rPr>
              <a:t>’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32984B-1A2E-401F-8946-A9C85BFC3B80}"/>
              </a:ext>
            </a:extLst>
          </p:cNvPr>
          <p:cNvCxnSpPr/>
          <p:nvPr/>
        </p:nvCxnSpPr>
        <p:spPr>
          <a:xfrm>
            <a:off x="3496618" y="3835058"/>
            <a:ext cx="466785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58D6C4-D8B4-4C08-85B0-0FDE6612B120}"/>
                  </a:ext>
                </a:extLst>
              </p:cNvPr>
              <p:cNvSpPr txBox="1"/>
              <p:nvPr/>
            </p:nvSpPr>
            <p:spPr>
              <a:xfrm>
                <a:off x="5360721" y="2763323"/>
                <a:ext cx="1305073" cy="910592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58D6C4-D8B4-4C08-85B0-0FDE6612B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721" y="2763323"/>
                <a:ext cx="1305073" cy="910592"/>
              </a:xfrm>
              <a:prstGeom prst="rect">
                <a:avLst/>
              </a:prstGeom>
              <a:blipFill>
                <a:blip r:embed="rId5"/>
                <a:stretch>
                  <a:fillRect l="-132692" t="-232877" r="-34615" b="-330137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71DC71FB-7001-43B9-BD27-46D7339CA6D4}"/>
              </a:ext>
            </a:extLst>
          </p:cNvPr>
          <p:cNvSpPr/>
          <p:nvPr/>
        </p:nvSpPr>
        <p:spPr>
          <a:xfrm flipH="1">
            <a:off x="950617" y="2939249"/>
            <a:ext cx="4914473" cy="44745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E191C07-F766-45E3-9757-B66C1810E850}"/>
              </a:ext>
            </a:extLst>
          </p:cNvPr>
          <p:cNvSpPr/>
          <p:nvPr/>
        </p:nvSpPr>
        <p:spPr>
          <a:xfrm rot="5400000" flipH="1">
            <a:off x="6145662" y="2976430"/>
            <a:ext cx="4809433" cy="444693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475107-0EF7-494B-B143-A19CADE0FFC6}"/>
                  </a:ext>
                </a:extLst>
              </p:cNvPr>
              <p:cNvSpPr txBox="1"/>
              <p:nvPr/>
            </p:nvSpPr>
            <p:spPr>
              <a:xfrm>
                <a:off x="3888509" y="3953164"/>
                <a:ext cx="4053967" cy="609596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Inversible transformation which depends on the class proportion rate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positives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negatives</m:t>
                        </m:r>
                      </m:den>
                    </m:f>
                  </m:oMath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475107-0EF7-494B-B143-A19CADE0F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09" y="3953164"/>
                <a:ext cx="4053967" cy="609596"/>
              </a:xfrm>
              <a:prstGeom prst="rect">
                <a:avLst/>
              </a:prstGeom>
              <a:blipFill>
                <a:blip r:embed="rId6"/>
                <a:stretch>
                  <a:fillRect l="-3158" t="-11000" r="-315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069772-34E4-4870-9A60-748A298C39DD}"/>
              </a:ext>
            </a:extLst>
          </p:cNvPr>
          <p:cNvSpPr txBox="1"/>
          <p:nvPr/>
        </p:nvSpPr>
        <p:spPr>
          <a:xfrm>
            <a:off x="4224170" y="4714114"/>
            <a:ext cx="2614565" cy="41477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r =1: </a:t>
            </a:r>
            <a:r>
              <a:rPr lang="en-US" sz="1600" b="1" dirty="0">
                <a:latin typeface="Trebuchet MS" panose="020B0703020202090204" pitchFamily="34" charset="0"/>
              </a:rPr>
              <a:t>perfect balance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r &lt;&lt; 1: </a:t>
            </a:r>
            <a:r>
              <a:rPr lang="en-US" sz="1600" b="1" dirty="0">
                <a:latin typeface="Trebuchet MS" panose="020B0703020202090204" pitchFamily="34" charset="0"/>
              </a:rPr>
              <a:t>highly imbalanced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BF29F3-A07E-4247-A5EA-DF9FE0DB7BE7}"/>
                  </a:ext>
                </a:extLst>
              </p:cNvPr>
              <p:cNvSpPr txBox="1"/>
              <p:nvPr/>
            </p:nvSpPr>
            <p:spPr>
              <a:xfrm>
                <a:off x="240624" y="6289962"/>
                <a:ext cx="10851147" cy="481020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r>
                  <a:rPr lang="en-US" sz="1100" dirty="0">
                    <a:latin typeface="Trebuchet MS" panose="020B0703020202090204" pitchFamily="34" charset="0"/>
                  </a:rPr>
                  <a:t>Proof: a direct application of Bayes theorem, since precision =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=1)/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sz="1100" dirty="0">
                    <a:latin typeface="Trebuchet MS" panose="020B0703020202090204" pitchFamily="34" charset="0"/>
                  </a:rPr>
                  <a:t>. The denominator can be expanded in terms of conditionals, and the whole thing can be divided by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=1)/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1100" dirty="0">
                    <a:latin typeface="Trebuchet MS" panose="020B0703020202090204" pitchFamily="34" charset="0"/>
                  </a:rPr>
                  <a:t> which is by definition </a:t>
                </a:r>
                <a:r>
                  <a:rPr lang="en-US" sz="1100" i="1" dirty="0">
                    <a:latin typeface="Trebuchet MS" panose="020B0703020202090204" pitchFamily="34" charset="0"/>
                  </a:rPr>
                  <a:t>r. </a:t>
                </a:r>
                <a:endParaRPr lang="en-US" sz="11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BF29F3-A07E-4247-A5EA-DF9FE0DB7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24" y="6289962"/>
                <a:ext cx="10851147" cy="481020"/>
              </a:xfrm>
              <a:prstGeom prst="rect">
                <a:avLst/>
              </a:prstGeom>
              <a:blipFill>
                <a:blip r:embed="rId7"/>
                <a:stretch>
                  <a:fillRect l="-786" t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673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2EE875-CE21-49D1-BAF0-3F11F8078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imbalance – how much is PR affected?</a:t>
            </a:r>
          </a:p>
        </p:txBody>
      </p:sp>
      <p:pic>
        <p:nvPicPr>
          <p:cNvPr id="5" name="roc_pr_video">
            <a:hlinkClick r:id="" action="ppaction://media"/>
            <a:extLst>
              <a:ext uri="{FF2B5EF4-FFF2-40B4-BE49-F238E27FC236}">
                <a16:creationId xmlns:a16="http://schemas.microsoft.com/office/drawing/2014/main" id="{8682703F-F2EE-425B-9C03-9818C154F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7661" y="1540920"/>
            <a:ext cx="9059159" cy="4529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36661C-6263-43D0-B2C7-5D1296AE00DA}"/>
              </a:ext>
            </a:extLst>
          </p:cNvPr>
          <p:cNvSpPr txBox="1"/>
          <p:nvPr/>
        </p:nvSpPr>
        <p:spPr>
          <a:xfrm>
            <a:off x="468000" y="2749189"/>
            <a:ext cx="2614565" cy="41477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r: ratio between the positive class and negative class</a:t>
            </a:r>
          </a:p>
          <a:p>
            <a:pPr algn="l"/>
            <a:endParaRPr lang="en-US" sz="1600" dirty="0">
              <a:latin typeface="Trebuchet MS" panose="020B0703020202090204" pitchFamily="34" charset="0"/>
            </a:endParaRPr>
          </a:p>
          <a:p>
            <a:pPr algn="l"/>
            <a:endParaRPr lang="en-US" sz="1600" dirty="0">
              <a:latin typeface="Trebuchet MS" panose="020B0703020202090204" pitchFamily="34" charset="0"/>
            </a:endParaRP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r =1: </a:t>
            </a:r>
            <a:r>
              <a:rPr lang="en-US" sz="1600" b="1" dirty="0">
                <a:latin typeface="Trebuchet MS" panose="020B0703020202090204" pitchFamily="34" charset="0"/>
              </a:rPr>
              <a:t>perfect balance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r &lt;&lt; 1: </a:t>
            </a:r>
            <a:r>
              <a:rPr lang="en-US" sz="1600" b="1" dirty="0">
                <a:latin typeface="Trebuchet MS" panose="020B0703020202090204" pitchFamily="34" charset="0"/>
              </a:rPr>
              <a:t>highly imbalanced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F9077E-87E7-4186-9DAC-ACA47CB8138A}"/>
              </a:ext>
            </a:extLst>
          </p:cNvPr>
          <p:cNvCxnSpPr>
            <a:cxnSpLocks/>
          </p:cNvCxnSpPr>
          <p:nvPr/>
        </p:nvCxnSpPr>
        <p:spPr>
          <a:xfrm>
            <a:off x="3327661" y="1472768"/>
            <a:ext cx="0" cy="4918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9647F5-1116-477E-869F-6C8000B67CAF}"/>
              </a:ext>
            </a:extLst>
          </p:cNvPr>
          <p:cNvGrpSpPr/>
          <p:nvPr/>
        </p:nvGrpSpPr>
        <p:grpSpPr>
          <a:xfrm>
            <a:off x="3163191" y="3519333"/>
            <a:ext cx="328939" cy="329732"/>
            <a:chOff x="5942914" y="3833745"/>
            <a:chExt cx="306171" cy="306910"/>
          </a:xfrm>
        </p:grpSpPr>
        <p:sp>
          <p:nvSpPr>
            <p:cNvPr id="10" name="Freeform 94">
              <a:extLst>
                <a:ext uri="{FF2B5EF4-FFF2-40B4-BE49-F238E27FC236}">
                  <a16:creationId xmlns:a16="http://schemas.microsoft.com/office/drawing/2014/main" id="{7DC927F7-C557-484C-8FC7-95B977314BDA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11" name="Freeform 95">
              <a:extLst>
                <a:ext uri="{FF2B5EF4-FFF2-40B4-BE49-F238E27FC236}">
                  <a16:creationId xmlns:a16="http://schemas.microsoft.com/office/drawing/2014/main" id="{7F44A8A6-CBA1-4359-A3CC-AB3DA0A348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67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69145C-5EAC-48F3-81D6-CE62D226EF23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Besides precision,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(and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800" dirty="0"/>
                  <a:t>) get </a:t>
                </a:r>
                <a:r>
                  <a:rPr lang="en-US" sz="2800" u="sng" dirty="0"/>
                  <a:t>worse</a:t>
                </a:r>
                <a:r>
                  <a:rPr lang="en-US" sz="2800" dirty="0"/>
                  <a:t> with higher imbalance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69145C-5EAC-48F3-81D6-CE62D226E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1962" t="-19200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61AECF-5126-4B7D-AA76-A6F255054B1B}"/>
                  </a:ext>
                </a:extLst>
              </p:cNvPr>
              <p:cNvSpPr txBox="1"/>
              <p:nvPr/>
            </p:nvSpPr>
            <p:spPr>
              <a:xfrm>
                <a:off x="609616" y="2578981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𝐹𝑃𝑅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61AECF-5126-4B7D-AA76-A6F255054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6" y="257898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r="-14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2F51A7-F529-44F6-89E6-4688CA2301C0}"/>
              </a:ext>
            </a:extLst>
          </p:cNvPr>
          <p:cNvCxnSpPr/>
          <p:nvPr/>
        </p:nvCxnSpPr>
        <p:spPr>
          <a:xfrm>
            <a:off x="5665091" y="3405631"/>
            <a:ext cx="241069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4E0122-2208-4F72-A962-BF145BB95DEB}"/>
              </a:ext>
            </a:extLst>
          </p:cNvPr>
          <p:cNvCxnSpPr/>
          <p:nvPr/>
        </p:nvCxnSpPr>
        <p:spPr>
          <a:xfrm flipV="1">
            <a:off x="5748218" y="2103304"/>
            <a:ext cx="0" cy="13023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C616FC9A-3200-40AE-9D28-E2B4C80D0A07}"/>
              </a:ext>
            </a:extLst>
          </p:cNvPr>
          <p:cNvSpPr/>
          <p:nvPr/>
        </p:nvSpPr>
        <p:spPr>
          <a:xfrm flipH="1">
            <a:off x="5748218" y="2578981"/>
            <a:ext cx="4211766" cy="1653299"/>
          </a:xfrm>
          <a:prstGeom prst="arc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CD1030-7477-41EF-8A7B-CE7CD0242813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7854101" y="2578981"/>
            <a:ext cx="0" cy="826649"/>
          </a:xfrm>
          <a:prstGeom prst="line">
            <a:avLst/>
          </a:prstGeom>
          <a:ln>
            <a:solidFill>
              <a:schemeClr val="tx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7462DC-6702-4B62-9B6B-2F7CA6AD3711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665091" y="2578981"/>
            <a:ext cx="2189010" cy="0"/>
          </a:xfrm>
          <a:prstGeom prst="line">
            <a:avLst/>
          </a:prstGeom>
          <a:ln>
            <a:solidFill>
              <a:schemeClr val="tx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E1F5BD-C184-42A8-A8E0-F24555B6FABB}"/>
              </a:ext>
            </a:extLst>
          </p:cNvPr>
          <p:cNvSpPr txBox="1"/>
          <p:nvPr/>
        </p:nvSpPr>
        <p:spPr>
          <a:xfrm>
            <a:off x="5508070" y="2518937"/>
            <a:ext cx="304799" cy="19858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100" dirty="0"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01ED9-B859-4CAB-8FE4-016289744D0C}"/>
              </a:ext>
            </a:extLst>
          </p:cNvPr>
          <p:cNvSpPr txBox="1"/>
          <p:nvPr/>
        </p:nvSpPr>
        <p:spPr>
          <a:xfrm>
            <a:off x="5129382" y="2080212"/>
            <a:ext cx="678869" cy="19858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100" dirty="0">
                <a:latin typeface="Trebuchet MS" panose="020B0703020202090204" pitchFamily="34" charset="0"/>
              </a:rPr>
              <a:t>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15023B-5778-4CB9-B759-F20F8430C642}"/>
                  </a:ext>
                </a:extLst>
              </p:cNvPr>
              <p:cNvSpPr txBox="1"/>
              <p:nvPr/>
            </p:nvSpPr>
            <p:spPr>
              <a:xfrm>
                <a:off x="7632428" y="3447195"/>
                <a:ext cx="678869" cy="198585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1100" i="1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15023B-5778-4CB9-B759-F20F8430C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428" y="3447195"/>
                <a:ext cx="678869" cy="198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C6B8A0-2839-4829-9B9A-8326979BC600}"/>
              </a:ext>
            </a:extLst>
          </p:cNvPr>
          <p:cNvCxnSpPr>
            <a:cxnSpLocks/>
          </p:cNvCxnSpPr>
          <p:nvPr/>
        </p:nvCxnSpPr>
        <p:spPr>
          <a:xfrm>
            <a:off x="4906381" y="2028697"/>
            <a:ext cx="0" cy="1418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A4A40E-6A87-41BC-B5A0-14060E654A0F}"/>
              </a:ext>
            </a:extLst>
          </p:cNvPr>
          <p:cNvGrpSpPr/>
          <p:nvPr/>
        </p:nvGrpSpPr>
        <p:grpSpPr>
          <a:xfrm>
            <a:off x="4750011" y="2578971"/>
            <a:ext cx="328939" cy="329732"/>
            <a:chOff x="5942914" y="3833745"/>
            <a:chExt cx="306171" cy="306910"/>
          </a:xfrm>
        </p:grpSpPr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27859765-D80B-4712-82E0-5F8DD374D9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21" name="Freeform 95">
              <a:extLst>
                <a:ext uri="{FF2B5EF4-FFF2-40B4-BE49-F238E27FC236}">
                  <a16:creationId xmlns:a16="http://schemas.microsoft.com/office/drawing/2014/main" id="{C3FB6EEF-C85B-4AF4-9D28-2E700004CBA5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8BEC915-D7E9-4980-8BD3-38E1B955F903}"/>
              </a:ext>
            </a:extLst>
          </p:cNvPr>
          <p:cNvSpPr txBox="1"/>
          <p:nvPr/>
        </p:nvSpPr>
        <p:spPr>
          <a:xfrm>
            <a:off x="8311297" y="2578971"/>
            <a:ext cx="3271087" cy="91440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Higher imbalance </a:t>
            </a:r>
            <a:r>
              <a:rPr lang="en-US" sz="1600" dirty="0">
                <a:latin typeface="Trebuchet MS" panose="020B0703020202090204" pitchFamily="34" charset="0"/>
                <a:sym typeface="Wingdings" panose="05000000000000000000" pitchFamily="2" charset="2"/>
              </a:rPr>
              <a:t> smaller </a:t>
            </a:r>
            <a:r>
              <a:rPr lang="en-US" sz="1600" i="1" dirty="0">
                <a:latin typeface="Trebuchet MS" panose="020B0703020202090204" pitchFamily="34" charset="0"/>
                <a:sym typeface="Wingdings" panose="05000000000000000000" pitchFamily="2" charset="2"/>
              </a:rPr>
              <a:t>r </a:t>
            </a:r>
            <a:r>
              <a:rPr lang="en-US" sz="1600" dirty="0">
                <a:latin typeface="Trebuchet MS" panose="020B0703020202090204" pitchFamily="34" charset="0"/>
                <a:sym typeface="Wingdings" panose="05000000000000000000" pitchFamily="2" charset="2"/>
              </a:rPr>
              <a:t> </a:t>
            </a:r>
            <a:r>
              <a:rPr lang="en-US" sz="1600" b="1" dirty="0">
                <a:solidFill>
                  <a:srgbClr val="FF0000"/>
                </a:solidFill>
                <a:latin typeface="Trebuchet MS" panose="020B0703020202090204" pitchFamily="34" charset="0"/>
                <a:sym typeface="Wingdings" panose="05000000000000000000" pitchFamily="2" charset="2"/>
              </a:rPr>
              <a:t>lower precision</a:t>
            </a:r>
            <a:endParaRPr lang="en-US" sz="1600" b="1" dirty="0">
              <a:solidFill>
                <a:srgbClr val="FF0000"/>
              </a:solidFill>
              <a:latin typeface="Trebuchet MS" panose="020B070302020209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C2CAAD-3D6E-4F7A-BE7B-C6A70312DC83}"/>
                  </a:ext>
                </a:extLst>
              </p:cNvPr>
              <p:cNvSpPr txBox="1"/>
              <p:nvPr/>
            </p:nvSpPr>
            <p:spPr>
              <a:xfrm>
                <a:off x="609616" y="4428822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Precision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Recall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C2CAAD-3D6E-4F7A-BE7B-C6A7031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6" y="4428822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r="-2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D6E034-189A-446A-895A-69F7206C934D}"/>
              </a:ext>
            </a:extLst>
          </p:cNvPr>
          <p:cNvCxnSpPr>
            <a:cxnSpLocks/>
          </p:cNvCxnSpPr>
          <p:nvPr/>
        </p:nvCxnSpPr>
        <p:spPr>
          <a:xfrm>
            <a:off x="4906381" y="3924724"/>
            <a:ext cx="0" cy="1418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286DF4-2D07-4F2F-BBF5-7271FCE7CD69}"/>
              </a:ext>
            </a:extLst>
          </p:cNvPr>
          <p:cNvGrpSpPr/>
          <p:nvPr/>
        </p:nvGrpSpPr>
        <p:grpSpPr>
          <a:xfrm>
            <a:off x="4750011" y="4474998"/>
            <a:ext cx="328939" cy="329732"/>
            <a:chOff x="5942914" y="3833745"/>
            <a:chExt cx="306171" cy="306910"/>
          </a:xfrm>
        </p:grpSpPr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41CF115A-4423-4E8F-9D16-ADAB648229C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31" name="Freeform 95">
              <a:extLst>
                <a:ext uri="{FF2B5EF4-FFF2-40B4-BE49-F238E27FC236}">
                  <a16:creationId xmlns:a16="http://schemas.microsoft.com/office/drawing/2014/main" id="{1561375C-1970-437B-B568-8C1DD73C531B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587628-5C66-400D-BCBB-85D176094C09}"/>
                  </a:ext>
                </a:extLst>
              </p:cNvPr>
              <p:cNvSpPr txBox="1"/>
              <p:nvPr/>
            </p:nvSpPr>
            <p:spPr>
              <a:xfrm>
                <a:off x="5291018" y="4428822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𝐹𝑃𝑅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587628-5C66-400D-BCBB-85D17609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018" y="4428822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r="-12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EDFBB-6FF8-403A-87E4-4B626F44B330}"/>
                  </a:ext>
                </a:extLst>
              </p:cNvPr>
              <p:cNvSpPr txBox="1"/>
              <p:nvPr/>
            </p:nvSpPr>
            <p:spPr>
              <a:xfrm>
                <a:off x="8311297" y="4428819"/>
                <a:ext cx="3271087" cy="914406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Same functional form as the precision </a:t>
                </a:r>
                <a:r>
                  <a:rPr lang="en-US" sz="1600" dirty="0">
                    <a:latin typeface="Trebuchet MS" panose="020B0703020202090204" pitchFamily="34" charset="0"/>
                    <a:sym typeface="Wingdings" panose="05000000000000000000" pitchFamily="2" charset="2"/>
                  </a:rPr>
                  <a:t>implies higher imbalance  smaller </a:t>
                </a:r>
                <a:r>
                  <a:rPr lang="en-US" sz="1600" i="1" dirty="0">
                    <a:latin typeface="Trebuchet MS" panose="020B0703020202090204" pitchFamily="34" charset="0"/>
                    <a:sym typeface="Wingdings" panose="05000000000000000000" pitchFamily="2" charset="2"/>
                  </a:rPr>
                  <a:t>r </a:t>
                </a:r>
                <a:r>
                  <a:rPr lang="en-US" sz="1600" dirty="0">
                    <a:latin typeface="Trebuchet MS" panose="020B070302020209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1600" b="1" dirty="0">
                    <a:solidFill>
                      <a:srgbClr val="FF0000"/>
                    </a:solidFill>
                    <a:latin typeface="Trebuchet MS" panose="020B0703020202090204" pitchFamily="34" charset="0"/>
                    <a:sym typeface="Wingdings" panose="05000000000000000000" pitchFamily="2" charset="2"/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𝑭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</m:sub>
                    </m:sSub>
                  </m:oMath>
                </a14:m>
                <a:endParaRPr lang="en-US" sz="1600" b="1" dirty="0">
                  <a:latin typeface="Trebuchet MS" panose="020B070302020209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EDFBB-6FF8-403A-87E4-4B626F44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297" y="4428819"/>
                <a:ext cx="3271087" cy="914406"/>
              </a:xfrm>
              <a:prstGeom prst="rect">
                <a:avLst/>
              </a:prstGeom>
              <a:blipFill>
                <a:blip r:embed="rId7"/>
                <a:stretch>
                  <a:fillRect l="-3724" t="-8000" r="-2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08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790F8-88E7-4AFA-AF02-A267F9C9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“fix” the PR curve by a smart choice of new coordinates (I/II)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C8522-AFE2-4257-9C1E-1D33D79022F9}"/>
              </a:ext>
            </a:extLst>
          </p:cNvPr>
          <p:cNvSpPr txBox="1"/>
          <p:nvPr/>
        </p:nvSpPr>
        <p:spPr>
          <a:xfrm>
            <a:off x="591127" y="1727200"/>
            <a:ext cx="1958109" cy="49876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000" dirty="0">
                <a:latin typeface="Trebuchet MS" panose="020B0703020202090204" pitchFamily="34" charset="0"/>
              </a:rPr>
              <a:t>Motivation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54050E-ABEA-4AB6-8CAE-8BCD536A190B}"/>
              </a:ext>
            </a:extLst>
          </p:cNvPr>
          <p:cNvCxnSpPr/>
          <p:nvPr/>
        </p:nvCxnSpPr>
        <p:spPr>
          <a:xfrm>
            <a:off x="467999" y="2225964"/>
            <a:ext cx="43995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603FF9-644F-4CDA-9D67-1822176B2115}"/>
                  </a:ext>
                </a:extLst>
              </p:cNvPr>
              <p:cNvSpPr txBox="1"/>
              <p:nvPr/>
            </p:nvSpPr>
            <p:spPr>
              <a:xfrm>
                <a:off x="591127" y="2666834"/>
                <a:ext cx="4276437" cy="49876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The “benchmark” model to compare to in PR space is the </a:t>
                </a:r>
                <a:r>
                  <a:rPr lang="en-US" sz="16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rebuchet MS" panose="020B0703020202090204" pitchFamily="34" charset="0"/>
                  </a:rPr>
                  <a:t>“all-positive one”</a:t>
                </a:r>
                <a:r>
                  <a:rPr lang="en-US" sz="1600" dirty="0">
                    <a:latin typeface="Trebuchet MS" panose="020B0703020202090204" pitchFamily="34" charset="0"/>
                  </a:rPr>
                  <a:t>:</a:t>
                </a:r>
              </a:p>
              <a:p>
                <a:pPr algn="l"/>
                <a:endParaRPr lang="en-US" sz="1600" dirty="0">
                  <a:latin typeface="Trebuchet MS" panose="020B070302020209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benchmark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≡1   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603FF9-644F-4CDA-9D67-1822176B2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7" y="2666834"/>
                <a:ext cx="4276437" cy="498764"/>
              </a:xfrm>
              <a:prstGeom prst="rect">
                <a:avLst/>
              </a:prstGeom>
              <a:blipFill>
                <a:blip r:embed="rId2"/>
                <a:stretch>
                  <a:fillRect l="-2996" t="-13415" r="-713" b="-1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D1D24F-C3B7-4576-BC85-AFA5D31AF944}"/>
                  </a:ext>
                </a:extLst>
              </p:cNvPr>
              <p:cNvSpPr txBox="1"/>
              <p:nvPr/>
            </p:nvSpPr>
            <p:spPr>
              <a:xfrm>
                <a:off x="591127" y="4043052"/>
                <a:ext cx="4276437" cy="49876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This classifier has: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rebuchet MS" panose="020B0703020202090204" pitchFamily="34" charset="0"/>
                  </a:rPr>
                  <a:t>Precision = 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prevalence</a:t>
                </a:r>
                <a:r>
                  <a:rPr lang="en-US" sz="1600" dirty="0">
                    <a:latin typeface="Trebuchet MS" panose="020B0703020202090204" pitchFamily="34" charset="0"/>
                  </a:rPr>
                  <a:t> </a:t>
                </a:r>
                <a:r>
                  <a:rPr lang="en-US" sz="1600" i="1" dirty="0">
                    <a:latin typeface="Trebuchet MS" panose="020B0703020202090204" pitchFamily="34" charset="0"/>
                  </a:rPr>
                  <a:t>p </a:t>
                </a:r>
                <a:r>
                  <a:rPr lang="en-US" sz="1600" dirty="0">
                    <a:latin typeface="Trebuchet MS" panose="020B0703020202090204" pitchFamily="34" charset="0"/>
                  </a:rPr>
                  <a:t>of the positive class (ie. prior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sz="1600" dirty="0">
                    <a:latin typeface="Trebuchet MS" panose="020B0703020202090204" pitchFamily="34" charset="0"/>
                  </a:rPr>
                  <a:t>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rebuchet MS" panose="020B0703020202090204" pitchFamily="34" charset="0"/>
                  </a:rPr>
                  <a:t>Recall = 1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1600" dirty="0">
                  <a:latin typeface="Trebuchet MS" panose="020B0703020202090204" pitchFamily="34" charset="0"/>
                </a:endParaRPr>
              </a:p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We do not care for models with precision &lt; </a:t>
                </a:r>
                <a:r>
                  <a:rPr lang="en-US" sz="1600" i="1" dirty="0">
                    <a:latin typeface="Trebuchet MS" panose="020B0703020202090204" pitchFamily="34" charset="0"/>
                  </a:rPr>
                  <a:t>p</a:t>
                </a:r>
                <a:endParaRPr lang="en-US" sz="20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D1D24F-C3B7-4576-BC85-AFA5D31AF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7" y="4043052"/>
                <a:ext cx="4276437" cy="498764"/>
              </a:xfrm>
              <a:prstGeom prst="rect">
                <a:avLst/>
              </a:prstGeom>
              <a:blipFill>
                <a:blip r:embed="rId3"/>
                <a:stretch>
                  <a:fillRect l="-2996" t="-13415" b="-2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434;p45">
            <a:extLst>
              <a:ext uri="{FF2B5EF4-FFF2-40B4-BE49-F238E27FC236}">
                <a16:creationId xmlns:a16="http://schemas.microsoft.com/office/drawing/2014/main" id="{B56CE142-4EF4-4D4D-92CD-4B886697CE59}"/>
              </a:ext>
            </a:extLst>
          </p:cNvPr>
          <p:cNvSpPr/>
          <p:nvPr/>
        </p:nvSpPr>
        <p:spPr>
          <a:xfrm>
            <a:off x="6583480" y="1877457"/>
            <a:ext cx="4459908" cy="357199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B9F486-5D1B-495B-95BE-58CEE1AAC510}"/>
              </a:ext>
            </a:extLst>
          </p:cNvPr>
          <p:cNvCxnSpPr>
            <a:cxnSpLocks/>
          </p:cNvCxnSpPr>
          <p:nvPr/>
        </p:nvCxnSpPr>
        <p:spPr>
          <a:xfrm>
            <a:off x="6583480" y="4854472"/>
            <a:ext cx="4459908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473;p48">
            <a:extLst>
              <a:ext uri="{FF2B5EF4-FFF2-40B4-BE49-F238E27FC236}">
                <a16:creationId xmlns:a16="http://schemas.microsoft.com/office/drawing/2014/main" id="{BB3C6ED2-9541-4418-B87B-51BB8FA0BEB6}"/>
              </a:ext>
            </a:extLst>
          </p:cNvPr>
          <p:cNvSpPr/>
          <p:nvPr/>
        </p:nvSpPr>
        <p:spPr>
          <a:xfrm rot="5400000">
            <a:off x="7334258" y="1139121"/>
            <a:ext cx="2976100" cy="4465216"/>
          </a:xfrm>
          <a:custGeom>
            <a:avLst/>
            <a:gdLst/>
            <a:ahLst/>
            <a:cxnLst/>
            <a:rect l="l" t="t" r="r" b="b"/>
            <a:pathLst>
              <a:path w="161592" h="158591" extrusionOk="0">
                <a:moveTo>
                  <a:pt x="0" y="158591"/>
                </a:moveTo>
                <a:cubicBezTo>
                  <a:pt x="0" y="143852"/>
                  <a:pt x="5626" y="129647"/>
                  <a:pt x="9001" y="115300"/>
                </a:cubicBezTo>
                <a:cubicBezTo>
                  <a:pt x="12829" y="99028"/>
                  <a:pt x="19179" y="83024"/>
                  <a:pt x="28289" y="69009"/>
                </a:cubicBezTo>
                <a:cubicBezTo>
                  <a:pt x="31648" y="63841"/>
                  <a:pt x="37297" y="60533"/>
                  <a:pt x="41148" y="55721"/>
                </a:cubicBezTo>
                <a:cubicBezTo>
                  <a:pt x="45508" y="50273"/>
                  <a:pt x="49488" y="44162"/>
                  <a:pt x="55293" y="40291"/>
                </a:cubicBezTo>
                <a:cubicBezTo>
                  <a:pt x="62048" y="35787"/>
                  <a:pt x="69676" y="32747"/>
                  <a:pt x="76724" y="28718"/>
                </a:cubicBezTo>
                <a:cubicBezTo>
                  <a:pt x="83502" y="24843"/>
                  <a:pt x="88702" y="18172"/>
                  <a:pt x="96012" y="15430"/>
                </a:cubicBezTo>
                <a:cubicBezTo>
                  <a:pt x="102282" y="13078"/>
                  <a:pt x="109162" y="12887"/>
                  <a:pt x="115729" y="11573"/>
                </a:cubicBezTo>
                <a:cubicBezTo>
                  <a:pt x="125919" y="9534"/>
                  <a:pt x="135179" y="4051"/>
                  <a:pt x="145304" y="1714"/>
                </a:cubicBezTo>
                <a:cubicBezTo>
                  <a:pt x="150623" y="486"/>
                  <a:pt x="157049" y="3027"/>
                  <a:pt x="161592" y="0"/>
                </a:cubicBezTo>
              </a:path>
            </a:pathLst>
          </a:custGeom>
          <a:noFill/>
          <a:ln w="19050" cap="flat" cmpd="sng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480;p48">
            <a:extLst>
              <a:ext uri="{FF2B5EF4-FFF2-40B4-BE49-F238E27FC236}">
                <a16:creationId xmlns:a16="http://schemas.microsoft.com/office/drawing/2014/main" id="{E434A62C-E81A-48C0-8508-725D123E3CAE}"/>
              </a:ext>
            </a:extLst>
          </p:cNvPr>
          <p:cNvSpPr/>
          <p:nvPr/>
        </p:nvSpPr>
        <p:spPr>
          <a:xfrm rot="18104083">
            <a:off x="9529624" y="2635576"/>
            <a:ext cx="138713" cy="132298"/>
          </a:xfrm>
          <a:prstGeom prst="triangle">
            <a:avLst>
              <a:gd name="adj" fmla="val 50000"/>
            </a:avLst>
          </a:prstGeom>
          <a:solidFill>
            <a:schemeClr val="tx2">
              <a:lumMod val="65000"/>
              <a:lumOff val="35000"/>
            </a:schemeClr>
          </a:solidFill>
          <a:ln w="9525" cap="flat" cmpd="sng">
            <a:solidFill>
              <a:schemeClr val="tx2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FF0D08-DB03-4A35-AE31-5CE1B5373B17}"/>
              </a:ext>
            </a:extLst>
          </p:cNvPr>
          <p:cNvSpPr txBox="1"/>
          <p:nvPr/>
        </p:nvSpPr>
        <p:spPr>
          <a:xfrm>
            <a:off x="6326909" y="1791339"/>
            <a:ext cx="415636" cy="282281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14ED6-B484-4AD2-91EB-FA62C26BB545}"/>
              </a:ext>
            </a:extLst>
          </p:cNvPr>
          <p:cNvSpPr txBox="1"/>
          <p:nvPr/>
        </p:nvSpPr>
        <p:spPr>
          <a:xfrm>
            <a:off x="6326909" y="5303754"/>
            <a:ext cx="415636" cy="282281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18BF0-E3CA-4019-AAF1-4B63EB9ADA10}"/>
              </a:ext>
            </a:extLst>
          </p:cNvPr>
          <p:cNvSpPr txBox="1"/>
          <p:nvPr/>
        </p:nvSpPr>
        <p:spPr>
          <a:xfrm>
            <a:off x="6326909" y="4741870"/>
            <a:ext cx="415636" cy="282281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i="1" dirty="0">
                <a:latin typeface="Trebuchet MS" panose="020B0703020202090204" pitchFamily="34" charset="0"/>
              </a:rPr>
              <a:t>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593521-EDF6-4194-A677-0B394B150735}"/>
              </a:ext>
            </a:extLst>
          </p:cNvPr>
          <p:cNvSpPr txBox="1"/>
          <p:nvPr/>
        </p:nvSpPr>
        <p:spPr>
          <a:xfrm>
            <a:off x="6583480" y="5530300"/>
            <a:ext cx="415636" cy="282281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C1BC8-7D8C-4F0B-8594-ACE1A94844A4}"/>
              </a:ext>
            </a:extLst>
          </p:cNvPr>
          <p:cNvSpPr txBox="1"/>
          <p:nvPr/>
        </p:nvSpPr>
        <p:spPr>
          <a:xfrm>
            <a:off x="10924571" y="5530300"/>
            <a:ext cx="415636" cy="282281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F8D93F-39CE-49B7-B74F-552D83A0579B}"/>
              </a:ext>
            </a:extLst>
          </p:cNvPr>
          <p:cNvSpPr txBox="1"/>
          <p:nvPr/>
        </p:nvSpPr>
        <p:spPr>
          <a:xfrm>
            <a:off x="8013069" y="5530300"/>
            <a:ext cx="1782618" cy="235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ctr"/>
            <a:r>
              <a:rPr lang="en-US" sz="1600" dirty="0">
                <a:latin typeface="Trebuchet MS" panose="020B0703020202090204" pitchFamily="34" charset="0"/>
              </a:rPr>
              <a:t>Recall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585A68-5874-42D7-B2C0-36D87623A195}"/>
              </a:ext>
            </a:extLst>
          </p:cNvPr>
          <p:cNvSpPr txBox="1"/>
          <p:nvPr/>
        </p:nvSpPr>
        <p:spPr>
          <a:xfrm rot="16200000">
            <a:off x="5453062" y="3452958"/>
            <a:ext cx="1782618" cy="235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ctr"/>
            <a:r>
              <a:rPr lang="en-US" sz="1600">
                <a:latin typeface="Trebuchet MS" panose="020B0703020202090204" pitchFamily="34" charset="0"/>
              </a:rPr>
              <a:t>Precision</a:t>
            </a:r>
            <a:endParaRPr lang="en-US" sz="1600" dirty="0">
              <a:latin typeface="Trebuchet MS" panose="020B070302020209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30DC39D-64A5-4F9B-9225-504B78169A0D}"/>
              </a:ext>
            </a:extLst>
          </p:cNvPr>
          <p:cNvSpPr/>
          <p:nvPr/>
        </p:nvSpPr>
        <p:spPr>
          <a:xfrm>
            <a:off x="10961515" y="4751106"/>
            <a:ext cx="118817" cy="118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471B41-6F02-4D20-80B4-A9F881CD1B84}"/>
              </a:ext>
            </a:extLst>
          </p:cNvPr>
          <p:cNvSpPr/>
          <p:nvPr/>
        </p:nvSpPr>
        <p:spPr>
          <a:xfrm>
            <a:off x="6583480" y="4869923"/>
            <a:ext cx="4459908" cy="57952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Trebuchet MS" panose="020B0603020202020204" pitchFamily="34" charset="0"/>
              </a:rPr>
              <a:t>Useless zone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347D88B-CF75-4B9F-AA47-691C38894797}"/>
              </a:ext>
            </a:extLst>
          </p:cNvPr>
          <p:cNvCxnSpPr>
            <a:stCxn id="6" idx="3"/>
            <a:endCxn id="30" idx="2"/>
          </p:cNvCxnSpPr>
          <p:nvPr/>
        </p:nvCxnSpPr>
        <p:spPr>
          <a:xfrm>
            <a:off x="4867564" y="2916216"/>
            <a:ext cx="6093951" cy="1894299"/>
          </a:xfrm>
          <a:prstGeom prst="bentConnector3">
            <a:avLst>
              <a:gd name="adj1" fmla="val 72033"/>
            </a:avLst>
          </a:prstGeom>
          <a:ln>
            <a:headEnd type="oval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531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4DB295-A2BD-478B-87A5-05E54C4977B9}"/>
              </a:ext>
            </a:extLst>
          </p:cNvPr>
          <p:cNvCxnSpPr/>
          <p:nvPr/>
        </p:nvCxnSpPr>
        <p:spPr>
          <a:xfrm>
            <a:off x="467998" y="4502334"/>
            <a:ext cx="11095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F1790F8-88E7-4AFA-AF02-A267F9C9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“fix” the PR curve by a smart choice of new coordinates (I/II)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C8522-AFE2-4257-9C1E-1D33D79022F9}"/>
              </a:ext>
            </a:extLst>
          </p:cNvPr>
          <p:cNvSpPr txBox="1"/>
          <p:nvPr/>
        </p:nvSpPr>
        <p:spPr>
          <a:xfrm>
            <a:off x="591127" y="1727200"/>
            <a:ext cx="10649528" cy="49876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000" dirty="0">
                <a:latin typeface="Trebuchet MS" panose="020B0703020202090204" pitchFamily="34" charset="0"/>
              </a:rPr>
              <a:t>Procedure: </a:t>
            </a:r>
            <a:r>
              <a:rPr lang="en-US" sz="2000" b="1" dirty="0">
                <a:latin typeface="Trebuchet MS" panose="020B0703020202090204" pitchFamily="34" charset="0"/>
              </a:rPr>
              <a:t>rescaling between </a:t>
            </a:r>
            <a:r>
              <a:rPr lang="en-US" sz="2000" b="1" i="1" dirty="0">
                <a:latin typeface="Trebuchet MS" panose="020B0703020202090204" pitchFamily="34" charset="0"/>
              </a:rPr>
              <a:t>p </a:t>
            </a:r>
            <a:r>
              <a:rPr lang="en-US" sz="2000" b="1" dirty="0">
                <a:latin typeface="Trebuchet MS" panose="020B0703020202090204" pitchFamily="34" charset="0"/>
              </a:rPr>
              <a:t>and 1 </a:t>
            </a:r>
            <a:endParaRPr lang="en-US" sz="2000" dirty="0">
              <a:latin typeface="Trebuchet MS" panose="020B070302020209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54050E-ABEA-4AB6-8CAE-8BCD536A190B}"/>
              </a:ext>
            </a:extLst>
          </p:cNvPr>
          <p:cNvCxnSpPr>
            <a:cxnSpLocks/>
          </p:cNvCxnSpPr>
          <p:nvPr/>
        </p:nvCxnSpPr>
        <p:spPr>
          <a:xfrm>
            <a:off x="467999" y="2225964"/>
            <a:ext cx="108465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ACBB63-4010-40CE-9076-62E3CD365D46}"/>
              </a:ext>
            </a:extLst>
          </p:cNvPr>
          <p:cNvSpPr txBox="1"/>
          <p:nvPr/>
        </p:nvSpPr>
        <p:spPr>
          <a:xfrm>
            <a:off x="467999" y="2837870"/>
            <a:ext cx="1693310" cy="54494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Linear rescaling: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68E8FF-7A04-40AD-B1DC-FBD5F34A0751}"/>
                  </a:ext>
                </a:extLst>
              </p:cNvPr>
              <p:cNvSpPr txBox="1"/>
              <p:nvPr/>
            </p:nvSpPr>
            <p:spPr>
              <a:xfrm>
                <a:off x="2710873" y="2758208"/>
                <a:ext cx="1353127" cy="454891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↦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68E8FF-7A04-40AD-B1DC-FBD5F34A0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873" y="2758208"/>
                <a:ext cx="1353127" cy="454891"/>
              </a:xfrm>
              <a:prstGeom prst="rect">
                <a:avLst/>
              </a:prstGeom>
              <a:blipFill>
                <a:blip r:embed="rId2"/>
                <a:stretch>
                  <a:fillRect l="-4054" t="-1333" r="-2432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DE5D7B6-BE8D-4438-9AE5-5472148D3D8F}"/>
              </a:ext>
            </a:extLst>
          </p:cNvPr>
          <p:cNvSpPr txBox="1"/>
          <p:nvPr/>
        </p:nvSpPr>
        <p:spPr>
          <a:xfrm>
            <a:off x="467998" y="3507509"/>
            <a:ext cx="2062765" cy="54494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“Harmonic” rescaling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3EB453-1547-4AFD-AC36-35EE4802EDB7}"/>
                  </a:ext>
                </a:extLst>
              </p:cNvPr>
              <p:cNvSpPr txBox="1"/>
              <p:nvPr/>
            </p:nvSpPr>
            <p:spPr>
              <a:xfrm>
                <a:off x="2710873" y="3456708"/>
                <a:ext cx="1353127" cy="454891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↦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1−1/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=: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harmResc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3EB453-1547-4AFD-AC36-35EE4802E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873" y="3456708"/>
                <a:ext cx="1353127" cy="454891"/>
              </a:xfrm>
              <a:prstGeom prst="rect">
                <a:avLst/>
              </a:prstGeom>
              <a:blipFill>
                <a:blip r:embed="rId3"/>
                <a:stretch>
                  <a:fillRect r="-30720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39741AD-8972-4DCE-96C1-CA2698D746F4}"/>
              </a:ext>
            </a:extLst>
          </p:cNvPr>
          <p:cNvGrpSpPr/>
          <p:nvPr/>
        </p:nvGrpSpPr>
        <p:grpSpPr>
          <a:xfrm>
            <a:off x="8573866" y="2867605"/>
            <a:ext cx="328939" cy="329732"/>
            <a:chOff x="5942914" y="3833745"/>
            <a:chExt cx="306171" cy="306910"/>
          </a:xfrm>
        </p:grpSpPr>
        <p:sp>
          <p:nvSpPr>
            <p:cNvPr id="36" name="Freeform 94">
              <a:extLst>
                <a:ext uri="{FF2B5EF4-FFF2-40B4-BE49-F238E27FC236}">
                  <a16:creationId xmlns:a16="http://schemas.microsoft.com/office/drawing/2014/main" id="{47B7F318-D3CD-4A91-8EC0-D705B3FFE1B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37" name="Freeform 95">
              <a:extLst>
                <a:ext uri="{FF2B5EF4-FFF2-40B4-BE49-F238E27FC236}">
                  <a16:creationId xmlns:a16="http://schemas.microsoft.com/office/drawing/2014/main" id="{887BB97E-6DA9-45D6-BD91-2D4894E8F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A2B089-5990-4D87-A623-9FB2D5F27F0A}"/>
              </a:ext>
            </a:extLst>
          </p:cNvPr>
          <p:cNvGrpSpPr/>
          <p:nvPr/>
        </p:nvGrpSpPr>
        <p:grpSpPr>
          <a:xfrm>
            <a:off x="8573866" y="3539835"/>
            <a:ext cx="328939" cy="329732"/>
            <a:chOff x="5942914" y="3833745"/>
            <a:chExt cx="306171" cy="306910"/>
          </a:xfrm>
        </p:grpSpPr>
        <p:sp>
          <p:nvSpPr>
            <p:cNvPr id="39" name="Freeform 94">
              <a:extLst>
                <a:ext uri="{FF2B5EF4-FFF2-40B4-BE49-F238E27FC236}">
                  <a16:creationId xmlns:a16="http://schemas.microsoft.com/office/drawing/2014/main" id="{8E6FC9C8-69EA-4245-94E1-513B9AAE729D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40" name="Freeform 95">
              <a:extLst>
                <a:ext uri="{FF2B5EF4-FFF2-40B4-BE49-F238E27FC236}">
                  <a16:creationId xmlns:a16="http://schemas.microsoft.com/office/drawing/2014/main" id="{1DE398D3-FC6C-4595-86D6-9ACAA2C2E815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3C74150-F5D8-4EE3-A087-7FBB7D8534BC}"/>
              </a:ext>
            </a:extLst>
          </p:cNvPr>
          <p:cNvSpPr txBox="1"/>
          <p:nvPr/>
        </p:nvSpPr>
        <p:spPr>
          <a:xfrm>
            <a:off x="9107055" y="2758208"/>
            <a:ext cx="2299854" cy="54494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Apparently doesn’t work well…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11CA9-14A0-455C-992D-5BECAEE52C0B}"/>
              </a:ext>
            </a:extLst>
          </p:cNvPr>
          <p:cNvSpPr txBox="1"/>
          <p:nvPr/>
        </p:nvSpPr>
        <p:spPr>
          <a:xfrm>
            <a:off x="9107055" y="3483263"/>
            <a:ext cx="2299854" cy="54494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>
                <a:latin typeface="Trebuchet MS" panose="020B0703020202090204" pitchFamily="34" charset="0"/>
              </a:rPr>
              <a:t>Works!</a:t>
            </a:r>
            <a:endParaRPr lang="en-US" sz="1600" dirty="0">
              <a:latin typeface="Trebuchet MS" panose="020B070302020209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01674-AB95-4EA3-9952-F88A91B408CA}"/>
                  </a:ext>
                </a:extLst>
              </p:cNvPr>
              <p:cNvSpPr txBox="1"/>
              <p:nvPr/>
            </p:nvSpPr>
            <p:spPr>
              <a:xfrm>
                <a:off x="3058797" y="4976463"/>
                <a:ext cx="7198185" cy="556325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r>
                  <a:rPr lang="en-US" sz="1600" b="1" dirty="0">
                    <a:solidFill>
                      <a:schemeClr val="accent3"/>
                    </a:solidFill>
                    <a:latin typeface="Trebuchet MS" panose="020B0703020202090204" pitchFamily="34" charset="0"/>
                  </a:rPr>
                  <a:t>precG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 (“precision gain”)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harmResc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𝐩𝐫𝐞𝐜𝐢𝐬𝐢𝐨𝐧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sz="1600" b="0" dirty="0"/>
              </a:p>
              <a:p>
                <a:endParaRPr lang="en-US" sz="1600" dirty="0">
                  <a:latin typeface="Trebuchet MS" panose="020B0703020202090204" pitchFamily="34" charset="0"/>
                </a:endParaRPr>
              </a:p>
              <a:p>
                <a:pPr algn="l"/>
                <a:r>
                  <a:rPr lang="en-US" sz="1600" b="1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rebuchet MS" panose="020B0703020202090204" pitchFamily="34" charset="0"/>
                  </a:rPr>
                  <a:t>recG</a:t>
                </a:r>
                <a:r>
                  <a:rPr lang="en-US" sz="1600" b="1" dirty="0">
                    <a:latin typeface="Trebuchet MS" panose="020B0703020202090204" pitchFamily="34" charset="0"/>
                  </a:rPr>
                  <a:t> (“recall gain”)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harmResc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𝐫𝐞𝐜𝐚𝐥𝐥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C01674-AB95-4EA3-9952-F88A91B40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97" y="4976463"/>
                <a:ext cx="7198185" cy="556325"/>
              </a:xfrm>
              <a:prstGeom prst="rect">
                <a:avLst/>
              </a:prstGeom>
              <a:blipFill>
                <a:blip r:embed="rId4"/>
                <a:stretch>
                  <a:fillRect l="-1778" t="-11957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ACE22-35EF-4C25-AF5D-FB9D3BFE3585}"/>
              </a:ext>
            </a:extLst>
          </p:cNvPr>
          <p:cNvGrpSpPr/>
          <p:nvPr/>
        </p:nvGrpSpPr>
        <p:grpSpPr>
          <a:xfrm rot="5400000">
            <a:off x="5931531" y="4302306"/>
            <a:ext cx="328939" cy="329732"/>
            <a:chOff x="5942914" y="3833745"/>
            <a:chExt cx="306171" cy="306910"/>
          </a:xfrm>
        </p:grpSpPr>
        <p:sp>
          <p:nvSpPr>
            <p:cNvPr id="43" name="Freeform 94">
              <a:extLst>
                <a:ext uri="{FF2B5EF4-FFF2-40B4-BE49-F238E27FC236}">
                  <a16:creationId xmlns:a16="http://schemas.microsoft.com/office/drawing/2014/main" id="{BE88C09A-F78B-44F5-B997-6A3CCB4ECCF1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44" name="Freeform 95">
              <a:extLst>
                <a:ext uri="{FF2B5EF4-FFF2-40B4-BE49-F238E27FC236}">
                  <a16:creationId xmlns:a16="http://schemas.microsoft.com/office/drawing/2014/main" id="{CF44C0E0-8641-4323-83AC-081604C6A2DA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745EC7D-51DC-4CA6-8C5D-3F92ACEED756}"/>
              </a:ext>
            </a:extLst>
          </p:cNvPr>
          <p:cNvSpPr/>
          <p:nvPr/>
        </p:nvSpPr>
        <p:spPr>
          <a:xfrm>
            <a:off x="2760143" y="4703861"/>
            <a:ext cx="6511637" cy="12424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43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CD3975-59A8-4C77-8695-047D5C92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937299"/>
            <a:ext cx="10574226" cy="55824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F7E124-9C80-47AB-BC28-7CD4D9544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PR curve in “gain” coordinates is reminiscent of ROC curve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59EB90-6C65-4F02-BAE5-594DE0A46303}"/>
              </a:ext>
            </a:extLst>
          </p:cNvPr>
          <p:cNvSpPr/>
          <p:nvPr/>
        </p:nvSpPr>
        <p:spPr>
          <a:xfrm>
            <a:off x="10278024" y="4871179"/>
            <a:ext cx="118817" cy="1188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7BDCB-2BDE-4CC1-ABC5-C556347F870D}"/>
              </a:ext>
            </a:extLst>
          </p:cNvPr>
          <p:cNvSpPr txBox="1"/>
          <p:nvPr/>
        </p:nvSpPr>
        <p:spPr>
          <a:xfrm>
            <a:off x="10538692" y="4824999"/>
            <a:ext cx="1413164" cy="239042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Always positive classifier</a:t>
            </a:r>
          </a:p>
        </p:txBody>
      </p:sp>
    </p:spTree>
    <p:extLst>
      <p:ext uri="{BB962C8B-B14F-4D97-AF65-F5344CB8AC3E}">
        <p14:creationId xmlns:p14="http://schemas.microsoft.com/office/powerpoint/2010/main" val="1392728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B983-45E1-4CFB-BC39-EFD367D0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these new coordinates, we regain several of the familiar ROC properties – but in PR space!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DD888-7DA1-4E12-940C-1C6356613298}"/>
              </a:ext>
            </a:extLst>
          </p:cNvPr>
          <p:cNvSpPr txBox="1"/>
          <p:nvPr/>
        </p:nvSpPr>
        <p:spPr>
          <a:xfrm>
            <a:off x="1146119" y="2290460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Interpretable area under the curve (AUC ROC)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4FA53-2855-4391-9224-80C4E48126E3}"/>
              </a:ext>
            </a:extLst>
          </p:cNvPr>
          <p:cNvSpPr txBox="1"/>
          <p:nvPr/>
        </p:nvSpPr>
        <p:spPr>
          <a:xfrm>
            <a:off x="1146119" y="3395361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Balance-invariance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C518D-DB4F-4144-9370-1A8EF6E10EF8}"/>
              </a:ext>
            </a:extLst>
          </p:cNvPr>
          <p:cNvSpPr txBox="1"/>
          <p:nvPr/>
        </p:nvSpPr>
        <p:spPr>
          <a:xfrm>
            <a:off x="1146119" y="5494319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Linearity &amp; the convex hull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(convexity)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43B8E-EBCB-4B15-A2B3-90E8ABCFBD2F}"/>
              </a:ext>
            </a:extLst>
          </p:cNvPr>
          <p:cNvSpPr txBox="1"/>
          <p:nvPr/>
        </p:nvSpPr>
        <p:spPr>
          <a:xfrm>
            <a:off x="1146119" y="4423895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Universal baseline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A58B1-6676-49CE-A4F1-3D8DD08689EE}"/>
              </a:ext>
            </a:extLst>
          </p:cNvPr>
          <p:cNvSpPr txBox="1"/>
          <p:nvPr/>
        </p:nvSpPr>
        <p:spPr>
          <a:xfrm>
            <a:off x="4879373" y="2204982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No interpretation for the area (but some people still use it…)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DF027-633E-4AF1-9834-6D353A9F6D31}"/>
              </a:ext>
            </a:extLst>
          </p:cNvPr>
          <p:cNvSpPr txBox="1"/>
          <p:nvPr/>
        </p:nvSpPr>
        <p:spPr>
          <a:xfrm>
            <a:off x="4879373" y="3314283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The whole curve shifts when class balance shifts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D973DC-8AA4-4208-BDB5-4CDB9BBC3007}"/>
              </a:ext>
            </a:extLst>
          </p:cNvPr>
          <p:cNvSpPr txBox="1"/>
          <p:nvPr/>
        </p:nvSpPr>
        <p:spPr>
          <a:xfrm>
            <a:off x="4879373" y="5450666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Not linear – convex hull has no meaning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5224B-E20B-4A6A-95A0-9EF2510D869D}"/>
              </a:ext>
            </a:extLst>
          </p:cNvPr>
          <p:cNvSpPr txBox="1"/>
          <p:nvPr/>
        </p:nvSpPr>
        <p:spPr>
          <a:xfrm>
            <a:off x="4879373" y="4314462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No universal baseline – only baseline is the class imbalance ratio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2C491E-6916-4D5D-A44E-994829565455}"/>
              </a:ext>
            </a:extLst>
          </p:cNvPr>
          <p:cNvSpPr txBox="1"/>
          <p:nvPr/>
        </p:nvSpPr>
        <p:spPr>
          <a:xfrm>
            <a:off x="723007" y="1535712"/>
            <a:ext cx="3214255" cy="486068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400" dirty="0">
                <a:latin typeface="Trebuchet MS" panose="020B0703020202090204" pitchFamily="34" charset="0"/>
              </a:rPr>
              <a:t>ROC curve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B31E8E-1855-4538-A485-A7B6E005B409}"/>
              </a:ext>
            </a:extLst>
          </p:cNvPr>
          <p:cNvSpPr txBox="1"/>
          <p:nvPr/>
        </p:nvSpPr>
        <p:spPr>
          <a:xfrm>
            <a:off x="4685407" y="1535712"/>
            <a:ext cx="3214255" cy="486068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400" dirty="0">
                <a:latin typeface="Trebuchet MS" panose="020B0703020202090204" pitchFamily="34" charset="0"/>
              </a:rPr>
              <a:t>PR curve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B2CE17-F569-4DC9-B874-B6EF353F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07" y="5452429"/>
            <a:ext cx="293801" cy="2938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CE734-9ABC-4C99-B091-45E8F88B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88" y="5463996"/>
            <a:ext cx="291802" cy="2918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6533F6-96ED-4369-95FE-3334D6B3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07" y="4434283"/>
            <a:ext cx="293801" cy="2938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8A33E4-9887-49AF-A8D2-DDAD1C03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88" y="4380070"/>
            <a:ext cx="291802" cy="2918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D847EE-60FA-4BD2-9C3E-CDD0CB12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88" y="3335059"/>
            <a:ext cx="291802" cy="2918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8E9F06-0AD7-4DCA-B5A8-09C0EB8E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07" y="2285552"/>
            <a:ext cx="293801" cy="2938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25DC28-18C1-4DC5-B7FA-5EBCAD1B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88" y="2255294"/>
            <a:ext cx="291802" cy="29180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ACA1A11-BCB1-4AA3-94A4-562F98E2DDFD}"/>
              </a:ext>
            </a:extLst>
          </p:cNvPr>
          <p:cNvCxnSpPr/>
          <p:nvPr/>
        </p:nvCxnSpPr>
        <p:spPr>
          <a:xfrm>
            <a:off x="3780244" y="2523937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05F133-CD9A-460B-A4F8-03019F3310A1}"/>
              </a:ext>
            </a:extLst>
          </p:cNvPr>
          <p:cNvCxnSpPr/>
          <p:nvPr/>
        </p:nvCxnSpPr>
        <p:spPr>
          <a:xfrm>
            <a:off x="3780244" y="3502991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3EBDC1-695A-46AB-B4CE-628AB3F6D560}"/>
              </a:ext>
            </a:extLst>
          </p:cNvPr>
          <p:cNvCxnSpPr/>
          <p:nvPr/>
        </p:nvCxnSpPr>
        <p:spPr>
          <a:xfrm>
            <a:off x="3780244" y="4537463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F4807F-9285-4918-9A8C-1A8BA196A3E4}"/>
              </a:ext>
            </a:extLst>
          </p:cNvPr>
          <p:cNvCxnSpPr/>
          <p:nvPr/>
        </p:nvCxnSpPr>
        <p:spPr>
          <a:xfrm>
            <a:off x="3780244" y="5608881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AA903B-3A7C-46AE-9B7C-58651733FB87}"/>
              </a:ext>
            </a:extLst>
          </p:cNvPr>
          <p:cNvCxnSpPr/>
          <p:nvPr/>
        </p:nvCxnSpPr>
        <p:spPr>
          <a:xfrm>
            <a:off x="7631807" y="2523937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EF9F85-1463-4F73-A44E-D5325773C2FA}"/>
              </a:ext>
            </a:extLst>
          </p:cNvPr>
          <p:cNvCxnSpPr/>
          <p:nvPr/>
        </p:nvCxnSpPr>
        <p:spPr>
          <a:xfrm>
            <a:off x="7631807" y="3502991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01A38F-FC21-4877-999A-C467EBBC8A32}"/>
              </a:ext>
            </a:extLst>
          </p:cNvPr>
          <p:cNvCxnSpPr/>
          <p:nvPr/>
        </p:nvCxnSpPr>
        <p:spPr>
          <a:xfrm>
            <a:off x="7631807" y="4537463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159060-41D9-46A5-943E-19E3D797D2D7}"/>
              </a:ext>
            </a:extLst>
          </p:cNvPr>
          <p:cNvCxnSpPr/>
          <p:nvPr/>
        </p:nvCxnSpPr>
        <p:spPr>
          <a:xfrm>
            <a:off x="7631807" y="5608881"/>
            <a:ext cx="53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C298BA-5DF9-46CF-9C5C-3A7476E09C40}"/>
              </a:ext>
            </a:extLst>
          </p:cNvPr>
          <p:cNvSpPr txBox="1"/>
          <p:nvPr/>
        </p:nvSpPr>
        <p:spPr>
          <a:xfrm>
            <a:off x="8803062" y="5494319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Linearity &amp; the convex hull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(convexity)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733EDF-09BE-43C4-B78A-928BB4BD2E90}"/>
              </a:ext>
            </a:extLst>
          </p:cNvPr>
          <p:cNvSpPr txBox="1"/>
          <p:nvPr/>
        </p:nvSpPr>
        <p:spPr>
          <a:xfrm>
            <a:off x="8379950" y="1535712"/>
            <a:ext cx="3214255" cy="486068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2400" dirty="0">
                <a:latin typeface="Trebuchet MS" panose="020B0703020202090204" pitchFamily="34" charset="0"/>
              </a:rPr>
              <a:t>PR-Gain curve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48FAC6-C5B7-4DF9-BA35-2933A25E1A28}"/>
              </a:ext>
            </a:extLst>
          </p:cNvPr>
          <p:cNvSpPr txBox="1"/>
          <p:nvPr/>
        </p:nvSpPr>
        <p:spPr>
          <a:xfrm>
            <a:off x="8803062" y="3395361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Less susceptibility to imbalance than base PR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B4DE4A-20D8-48B3-856F-57AF7C2CE4C2}"/>
              </a:ext>
            </a:extLst>
          </p:cNvPr>
          <p:cNvSpPr txBox="1"/>
          <p:nvPr/>
        </p:nvSpPr>
        <p:spPr>
          <a:xfrm>
            <a:off x="8803062" y="4402728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Universal baseline – all classifiers with same F1 as always positive end in y=-x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71968-8418-48BA-BEEF-75286552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950" y="4368284"/>
            <a:ext cx="293801" cy="2938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7A8FAD-17B5-49E9-9F56-132E4E47D335}"/>
              </a:ext>
            </a:extLst>
          </p:cNvPr>
          <p:cNvSpPr txBox="1"/>
          <p:nvPr/>
        </p:nvSpPr>
        <p:spPr>
          <a:xfrm>
            <a:off x="8803062" y="2318166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Area is interpretable – related to the expected F1 score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0F28B7E-1A64-456E-B642-868F333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950" y="2283722"/>
            <a:ext cx="293801" cy="2938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D6368B2-127B-40C3-A14C-3745E863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950" y="5494319"/>
            <a:ext cx="293801" cy="2938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7C7F67-540B-4155-AE66-791E3828A3BB}"/>
              </a:ext>
            </a:extLst>
          </p:cNvPr>
          <p:cNvSpPr/>
          <p:nvPr/>
        </p:nvSpPr>
        <p:spPr>
          <a:xfrm>
            <a:off x="8167516" y="1330035"/>
            <a:ext cx="3426689" cy="4969157"/>
          </a:xfrm>
          <a:prstGeom prst="rect">
            <a:avLst/>
          </a:prstGeom>
          <a:noFill/>
          <a:ln w="63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42F35EC-BCF0-4B90-904B-B875019352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79950" y="3360917"/>
            <a:ext cx="293801" cy="2938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0D5D384-3922-6C40-8F9C-4320FA89E2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324" y="3360917"/>
            <a:ext cx="293801" cy="2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0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A10779-BC70-45F2-BD70-D8B4880BA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Comparison of how the curves change under imbalance shifts</a:t>
            </a:r>
          </a:p>
        </p:txBody>
      </p:sp>
      <p:pic>
        <p:nvPicPr>
          <p:cNvPr id="5" name="prg">
            <a:hlinkClick r:id="" action="ppaction://media"/>
            <a:extLst>
              <a:ext uri="{FF2B5EF4-FFF2-40B4-BE49-F238E27FC236}">
                <a16:creationId xmlns:a16="http://schemas.microsoft.com/office/drawing/2014/main" id="{BE6E4196-F914-4691-A7D3-B9D19ED91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999" y="1602885"/>
            <a:ext cx="11274583" cy="4697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A3FC5-0C67-4ECF-B22F-AEC9F7321EFD}"/>
              </a:ext>
            </a:extLst>
          </p:cNvPr>
          <p:cNvSpPr txBox="1"/>
          <p:nvPr/>
        </p:nvSpPr>
        <p:spPr>
          <a:xfrm>
            <a:off x="9107053" y="6012874"/>
            <a:ext cx="1099127" cy="23233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 err="1">
                <a:solidFill>
                  <a:schemeClr val="tx2"/>
                </a:solidFill>
                <a:latin typeface="Trebuchet MS" panose="020B0703020202090204" pitchFamily="34" charset="0"/>
              </a:rPr>
              <a:t>RecG</a:t>
            </a:r>
            <a:endParaRPr lang="en-US" sz="1400" dirty="0">
              <a:solidFill>
                <a:schemeClr val="tx2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D0CD1-34FC-4B21-A7C9-B157CC29DBAB}"/>
              </a:ext>
            </a:extLst>
          </p:cNvPr>
          <p:cNvSpPr txBox="1"/>
          <p:nvPr/>
        </p:nvSpPr>
        <p:spPr>
          <a:xfrm>
            <a:off x="5865088" y="6012874"/>
            <a:ext cx="1099127" cy="23233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Trebuchet MS" panose="020B0703020202090204" pitchFamily="34" charset="0"/>
              </a:rPr>
              <a:t>Recall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C6BAF-93D7-45A9-9ADC-1A8E45084A00}"/>
              </a:ext>
            </a:extLst>
          </p:cNvPr>
          <p:cNvSpPr txBox="1"/>
          <p:nvPr/>
        </p:nvSpPr>
        <p:spPr>
          <a:xfrm>
            <a:off x="2743197" y="6012874"/>
            <a:ext cx="1099127" cy="23233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Trebuchet MS" panose="020B0703020202090204" pitchFamily="34" charset="0"/>
              </a:rPr>
              <a:t>FPR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4E299-A3AE-48FD-8416-499B38643532}"/>
              </a:ext>
            </a:extLst>
          </p:cNvPr>
          <p:cNvSpPr txBox="1"/>
          <p:nvPr/>
        </p:nvSpPr>
        <p:spPr>
          <a:xfrm rot="16200000">
            <a:off x="877453" y="3388338"/>
            <a:ext cx="1099127" cy="23233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Trebuchet MS" panose="020B0703020202090204" pitchFamily="34" charset="0"/>
              </a:rPr>
              <a:t>TPR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708C1-8EA1-46B8-A374-DA8CFDB25B78}"/>
              </a:ext>
            </a:extLst>
          </p:cNvPr>
          <p:cNvSpPr txBox="1"/>
          <p:nvPr/>
        </p:nvSpPr>
        <p:spPr>
          <a:xfrm rot="16200000">
            <a:off x="4036286" y="3388338"/>
            <a:ext cx="1099127" cy="23233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Trebuchet MS" panose="020B0703020202090204" pitchFamily="34" charset="0"/>
              </a:rPr>
              <a:t>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36661-3661-4E1E-A8E6-B7521E8BE503}"/>
              </a:ext>
            </a:extLst>
          </p:cNvPr>
          <p:cNvSpPr txBox="1"/>
          <p:nvPr/>
        </p:nvSpPr>
        <p:spPr>
          <a:xfrm rot="16200000">
            <a:off x="7093533" y="3388338"/>
            <a:ext cx="1099127" cy="23233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400" dirty="0" err="1">
                <a:solidFill>
                  <a:schemeClr val="tx2"/>
                </a:solidFill>
                <a:latin typeface="Trebuchet MS" panose="020B0703020202090204" pitchFamily="34" charset="0"/>
              </a:rPr>
              <a:t>PrecG</a:t>
            </a:r>
            <a:endParaRPr lang="en-US" sz="1400" dirty="0">
              <a:solidFill>
                <a:schemeClr val="tx2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51DC-322D-4846-AFB4-502FC9B11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 us fix the notation to be used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299F9-2799-459A-B7DA-8E4DE92A71FD}"/>
              </a:ext>
            </a:extLst>
          </p:cNvPr>
          <p:cNvSpPr txBox="1"/>
          <p:nvPr/>
        </p:nvSpPr>
        <p:spPr>
          <a:xfrm>
            <a:off x="468000" y="1472768"/>
            <a:ext cx="4131709" cy="33903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Trebuchet MS" panose="020B0703020202090204" pitchFamily="34" charset="0"/>
              </a:rPr>
              <a:t>Binary classification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D62F57-707F-4FF6-9D18-B5BBA13B4198}"/>
                  </a:ext>
                </a:extLst>
              </p:cNvPr>
              <p:cNvSpPr txBox="1"/>
              <p:nvPr/>
            </p:nvSpPr>
            <p:spPr>
              <a:xfrm>
                <a:off x="468000" y="2015605"/>
                <a:ext cx="6012874" cy="33903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dirty="0">
                    <a:solidFill>
                      <a:schemeClr val="accent3"/>
                    </a:solidFill>
                    <a:latin typeface="Trebuchet MS" panose="020B0703020202090204" pitchFamily="34" charset="0"/>
                  </a:rPr>
                  <a:t>Framework:  </a:t>
                </a:r>
                <a:r>
                  <a:rPr lang="en-US" dirty="0">
                    <a:latin typeface="Trebuchet MS" panose="020B0703020202090204" pitchFamily="34" charset="0"/>
                  </a:rPr>
                  <a:t>a pair of joint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rebuchet MS" panose="020B0703020202090204" pitchFamily="34" charset="0"/>
                  </a:rPr>
                  <a:t> where: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Trebuchet MS" panose="020B0703020202090204" pitchFamily="34" charset="0"/>
                  </a:rPr>
                  <a:t> takes value in some feature space (subset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latin typeface="Trebuchet MS" panose="020B0703020202090204" pitchFamily="34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rebuchet MS" panose="020B070302020209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latin typeface="Trebuchet MS" panose="020B0703020202090204" pitchFamily="34" charset="0"/>
                  </a:rPr>
                  <a:t> takes values {0,1}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D62F57-707F-4FF6-9D18-B5BBA13B4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015605"/>
                <a:ext cx="6012874" cy="339034"/>
              </a:xfrm>
              <a:prstGeom prst="rect">
                <a:avLst/>
              </a:prstGeom>
              <a:blipFill>
                <a:blip r:embed="rId2"/>
                <a:stretch>
                  <a:fillRect l="-2434" t="-25455" b="-26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22D98-2D82-4406-911A-15D9768312B1}"/>
                  </a:ext>
                </a:extLst>
              </p:cNvPr>
              <p:cNvSpPr txBox="1"/>
              <p:nvPr/>
            </p:nvSpPr>
            <p:spPr>
              <a:xfrm>
                <a:off x="468000" y="3859847"/>
                <a:ext cx="6012874" cy="339034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dirty="0">
                    <a:solidFill>
                      <a:schemeClr val="accent3"/>
                    </a:solidFill>
                    <a:latin typeface="Trebuchet MS" panose="020B0703020202090204" pitchFamily="34" charset="0"/>
                  </a:rPr>
                  <a:t>Modelling: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Trebuchet MS" panose="020B0703020202090204" pitchFamily="34" charset="0"/>
                  </a:rPr>
                  <a:t>N</a:t>
                </a:r>
                <a:r>
                  <a:rPr lang="en-US" dirty="0">
                    <a:latin typeface="Trebuchet MS" panose="020B0703020202090204" pitchFamily="34" charset="0"/>
                  </a:rPr>
                  <a:t>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>
                  <a:latin typeface="Trebuchet MS" panose="020B070302020209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rebuchet MS" panose="020B0703020202090204" pitchFamily="34" charset="0"/>
                  </a:rPr>
                  <a:t>Machine learning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>
                    <a:latin typeface="Trebuchet MS" panose="020B0703020202090204" pitchFamily="34" charset="0"/>
                  </a:rPr>
                  <a:t> predicting </a:t>
                </a:r>
                <a:r>
                  <a:rPr lang="en-US" b="1" dirty="0">
                    <a:latin typeface="Trebuchet MS" panose="020B0703020202090204" pitchFamily="34" charset="0"/>
                  </a:rPr>
                  <a:t>scores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Trebuchet MS" panose="020B0703020202090204" pitchFamily="34" charset="0"/>
                  </a:rPr>
                  <a:t>, </a:t>
                </a:r>
                <a:r>
                  <a:rPr lang="en-US" dirty="0">
                    <a:latin typeface="Trebuchet MS" panose="020B0703020202090204" pitchFamily="34" charset="0"/>
                  </a:rPr>
                  <a:t>with decision rule under a </a:t>
                </a:r>
                <a:r>
                  <a:rPr lang="en-US" b="1" dirty="0">
                    <a:latin typeface="Trebuchet MS" panose="020B0703020202090204" pitchFamily="34" charset="0"/>
                  </a:rPr>
                  <a:t>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rebuchet MS" panose="020B0703020202090204" pitchFamily="34" charset="0"/>
                  </a:rPr>
                  <a:t>:</a:t>
                </a:r>
              </a:p>
              <a:p>
                <a:pPr algn="l"/>
                <a:endParaRPr lang="en-US" dirty="0">
                  <a:latin typeface="Trebuchet MS" panose="020B070302020209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latin typeface="Trebuchet MS" panose="020B070302020209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22D98-2D82-4406-911A-15D97683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3859847"/>
                <a:ext cx="6012874" cy="339034"/>
              </a:xfrm>
              <a:prstGeom prst="rect">
                <a:avLst/>
              </a:prstGeom>
              <a:blipFill>
                <a:blip r:embed="rId3"/>
                <a:stretch>
                  <a:fillRect l="-2434" t="-25000" r="-101" b="-48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8F9C47-E27B-445E-8A0C-D6DF29BAB890}"/>
              </a:ext>
            </a:extLst>
          </p:cNvPr>
          <p:cNvCxnSpPr>
            <a:cxnSpLocks/>
          </p:cNvCxnSpPr>
          <p:nvPr/>
        </p:nvCxnSpPr>
        <p:spPr>
          <a:xfrm>
            <a:off x="6464580" y="1472768"/>
            <a:ext cx="0" cy="4493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A0149C-3969-47CF-AF3F-77897345BE7D}"/>
              </a:ext>
            </a:extLst>
          </p:cNvPr>
          <p:cNvGrpSpPr/>
          <p:nvPr/>
        </p:nvGrpSpPr>
        <p:grpSpPr>
          <a:xfrm>
            <a:off x="6300110" y="3519333"/>
            <a:ext cx="328939" cy="329732"/>
            <a:chOff x="5942914" y="3833745"/>
            <a:chExt cx="306171" cy="306910"/>
          </a:xfrm>
        </p:grpSpPr>
        <p:sp>
          <p:nvSpPr>
            <p:cNvPr id="13" name="Freeform 94">
              <a:extLst>
                <a:ext uri="{FF2B5EF4-FFF2-40B4-BE49-F238E27FC236}">
                  <a16:creationId xmlns:a16="http://schemas.microsoft.com/office/drawing/2014/main" id="{BCDCED80-084E-4583-BACB-1A96C1AB06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2914" y="3833745"/>
              <a:ext cx="306171" cy="306910"/>
            </a:xfrm>
            <a:custGeom>
              <a:avLst/>
              <a:gdLst>
                <a:gd name="T0" fmla="*/ 0 w 1052"/>
                <a:gd name="T1" fmla="*/ 526 h 1052"/>
                <a:gd name="T2" fmla="*/ 0 w 1052"/>
                <a:gd name="T3" fmla="*/ 526 h 1052"/>
                <a:gd name="T4" fmla="*/ 526 w 1052"/>
                <a:gd name="T5" fmla="*/ 0 h 1052"/>
                <a:gd name="T6" fmla="*/ 1052 w 1052"/>
                <a:gd name="T7" fmla="*/ 526 h 1052"/>
                <a:gd name="T8" fmla="*/ 1052 w 1052"/>
                <a:gd name="T9" fmla="*/ 526 h 1052"/>
                <a:gd name="T10" fmla="*/ 526 w 1052"/>
                <a:gd name="T11" fmla="*/ 1052 h 1052"/>
                <a:gd name="T12" fmla="*/ 526 w 1052"/>
                <a:gd name="T13" fmla="*/ 1052 h 1052"/>
                <a:gd name="T14" fmla="*/ 0 w 1052"/>
                <a:gd name="T15" fmla="*/ 526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2" h="1052">
                  <a:moveTo>
                    <a:pt x="0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236"/>
                    <a:pt x="236" y="0"/>
                    <a:pt x="526" y="0"/>
                  </a:cubicBezTo>
                  <a:cubicBezTo>
                    <a:pt x="817" y="0"/>
                    <a:pt x="1052" y="236"/>
                    <a:pt x="1052" y="526"/>
                  </a:cubicBezTo>
                  <a:cubicBezTo>
                    <a:pt x="1052" y="526"/>
                    <a:pt x="1052" y="526"/>
                    <a:pt x="1052" y="526"/>
                  </a:cubicBezTo>
                  <a:cubicBezTo>
                    <a:pt x="1052" y="817"/>
                    <a:pt x="817" y="1052"/>
                    <a:pt x="526" y="1052"/>
                  </a:cubicBezTo>
                  <a:cubicBezTo>
                    <a:pt x="526" y="1052"/>
                    <a:pt x="526" y="1052"/>
                    <a:pt x="526" y="1052"/>
                  </a:cubicBezTo>
                  <a:cubicBezTo>
                    <a:pt x="236" y="1052"/>
                    <a:pt x="0" y="817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  <p:sp>
          <p:nvSpPr>
            <p:cNvPr id="14" name="Freeform 95">
              <a:extLst>
                <a:ext uri="{FF2B5EF4-FFF2-40B4-BE49-F238E27FC236}">
                  <a16:creationId xmlns:a16="http://schemas.microsoft.com/office/drawing/2014/main" id="{27015BBA-51CD-4600-9A19-613F45A3FB8F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9345" y="3876005"/>
              <a:ext cx="120251" cy="224731"/>
            </a:xfrm>
            <a:custGeom>
              <a:avLst/>
              <a:gdLst>
                <a:gd name="T0" fmla="*/ 66 w 976"/>
                <a:gd name="T1" fmla="*/ 1824 h 1824"/>
                <a:gd name="T2" fmla="*/ 0 w 976"/>
                <a:gd name="T3" fmla="*/ 1758 h 1824"/>
                <a:gd name="T4" fmla="*/ 843 w 976"/>
                <a:gd name="T5" fmla="*/ 912 h 1824"/>
                <a:gd name="T6" fmla="*/ 0 w 976"/>
                <a:gd name="T7" fmla="*/ 66 h 1824"/>
                <a:gd name="T8" fmla="*/ 66 w 976"/>
                <a:gd name="T9" fmla="*/ 0 h 1824"/>
                <a:gd name="T10" fmla="*/ 976 w 976"/>
                <a:gd name="T11" fmla="*/ 912 h 1824"/>
                <a:gd name="T12" fmla="*/ 66 w 976"/>
                <a:gd name="T13" fmla="*/ 1824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6" h="1824">
                  <a:moveTo>
                    <a:pt x="66" y="1824"/>
                  </a:moveTo>
                  <a:lnTo>
                    <a:pt x="0" y="1758"/>
                  </a:lnTo>
                  <a:lnTo>
                    <a:pt x="843" y="912"/>
                  </a:lnTo>
                  <a:lnTo>
                    <a:pt x="0" y="66"/>
                  </a:lnTo>
                  <a:lnTo>
                    <a:pt x="66" y="0"/>
                  </a:lnTo>
                  <a:lnTo>
                    <a:pt x="976" y="912"/>
                  </a:lnTo>
                  <a:lnTo>
                    <a:pt x="66" y="18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641" tIns="44321" rIns="88641" bIns="44321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6E6F73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34158D8-96EC-4883-B1F7-C259131EC385}"/>
              </a:ext>
            </a:extLst>
          </p:cNvPr>
          <p:cNvSpPr txBox="1"/>
          <p:nvPr/>
        </p:nvSpPr>
        <p:spPr>
          <a:xfrm>
            <a:off x="7090473" y="2015605"/>
            <a:ext cx="6012874" cy="33903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  <a:latin typeface="Trebuchet MS" panose="020B0703020202090204" pitchFamily="34" charset="0"/>
              </a:rPr>
              <a:t>Conditional probabilities: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E87ECB-45A8-4A29-8159-34A1563928BB}"/>
              </a:ext>
            </a:extLst>
          </p:cNvPr>
          <p:cNvSpPr txBox="1"/>
          <p:nvPr/>
        </p:nvSpPr>
        <p:spPr>
          <a:xfrm>
            <a:off x="7090473" y="1472768"/>
            <a:ext cx="4131709" cy="33903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Trebuchet MS" panose="020B0703020202090204" pitchFamily="34" charset="0"/>
              </a:rPr>
              <a:t>Our </a:t>
            </a:r>
            <a:r>
              <a:rPr lang="en-US" b="1">
                <a:solidFill>
                  <a:schemeClr val="tx2"/>
                </a:solidFill>
                <a:latin typeface="Trebuchet MS" panose="020B0703020202090204" pitchFamily="34" charset="0"/>
              </a:rPr>
              <a:t>main tool </a:t>
            </a:r>
            <a:r>
              <a:rPr lang="en-US" b="1" dirty="0">
                <a:solidFill>
                  <a:schemeClr val="tx2"/>
                </a:solidFill>
                <a:latin typeface="Trebuchet MS" panose="020B0703020202090204" pitchFamily="34" charset="0"/>
              </a:rPr>
              <a:t>for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DE9840-06ED-488F-ADDB-BB6D45A68D3D}"/>
                  </a:ext>
                </a:extLst>
              </p:cNvPr>
              <p:cNvSpPr txBox="1"/>
              <p:nvPr/>
            </p:nvSpPr>
            <p:spPr>
              <a:xfrm>
                <a:off x="7277893" y="305914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0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DE9840-06ED-488F-ADDB-BB6D45A68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893" y="3059145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10000" t="-7333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95032F-59EB-4C92-BB87-341195239256}"/>
                  </a:ext>
                </a:extLst>
              </p:cNvPr>
              <p:cNvSpPr txBox="1"/>
              <p:nvPr/>
            </p:nvSpPr>
            <p:spPr>
              <a:xfrm>
                <a:off x="8988032" y="3705950"/>
                <a:ext cx="2509678" cy="735328"/>
              </a:xfrm>
              <a:prstGeom prst="rect">
                <a:avLst/>
              </a:prstGeom>
              <a:noFill/>
            </p:spPr>
            <p:txBody>
              <a:bodyPr wrap="square" lIns="10800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Probability that the model classifies as a 1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latin typeface="Trebuchet MS" panose="020B0703020202090204" pitchFamily="34" charset="0"/>
                  </a:rPr>
                  <a:t>)…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95032F-59EB-4C92-BB87-341195239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032" y="3705950"/>
                <a:ext cx="2509678" cy="735328"/>
              </a:xfrm>
              <a:prstGeom prst="rect">
                <a:avLst/>
              </a:prstGeom>
              <a:blipFill>
                <a:blip r:embed="rId5"/>
                <a:stretch>
                  <a:fillRect l="-485" t="-9917" b="-14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36F0D22-BEB5-4786-939C-10D766B249C4}"/>
              </a:ext>
            </a:extLst>
          </p:cNvPr>
          <p:cNvSpPr txBox="1"/>
          <p:nvPr/>
        </p:nvSpPr>
        <p:spPr>
          <a:xfrm>
            <a:off x="7090473" y="2354639"/>
            <a:ext cx="1271568" cy="33903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Ex: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763064-BC6B-41C0-B0AC-230BDA3CB611}"/>
                  </a:ext>
                </a:extLst>
              </p:cNvPr>
              <p:cNvSpPr txBox="1"/>
              <p:nvPr/>
            </p:nvSpPr>
            <p:spPr>
              <a:xfrm>
                <a:off x="8988032" y="4771193"/>
                <a:ext cx="2234150" cy="830997"/>
              </a:xfrm>
              <a:prstGeom prst="rect">
                <a:avLst/>
              </a:prstGeom>
              <a:noFill/>
            </p:spPr>
            <p:txBody>
              <a:bodyPr wrap="square" lIns="108000">
                <a:spAutoFit/>
              </a:bodyPr>
              <a:lstStyle/>
              <a:p>
                <a:pPr algn="l"/>
                <a:r>
                  <a:rPr lang="en-US" sz="1600" dirty="0">
                    <a:latin typeface="Trebuchet MS" panose="020B0703020202090204" pitchFamily="34" charset="0"/>
                  </a:rPr>
                  <a:t>… </a:t>
                </a:r>
                <a:r>
                  <a:rPr lang="en-US" sz="1600" b="1" u="sng" dirty="0">
                    <a:latin typeface="Trebuchet MS" panose="020B0703020202090204" pitchFamily="34" charset="0"/>
                  </a:rPr>
                  <a:t>given that</a:t>
                </a:r>
                <a:r>
                  <a:rPr lang="en-US" sz="1600" dirty="0">
                    <a:latin typeface="Trebuchet MS" panose="020B0703020202090204" pitchFamily="34" charset="0"/>
                  </a:rPr>
                  <a:t> the real class is 1</a:t>
                </a:r>
                <a:br>
                  <a:rPr lang="en-US" sz="1600" dirty="0">
                    <a:latin typeface="Trebuchet MS" panose="020B0703020202090204" pitchFamily="34" charset="0"/>
                  </a:rPr>
                </a:br>
                <a:r>
                  <a:rPr lang="en-US" sz="1600" dirty="0">
                    <a:latin typeface="Trebuchet MS" panose="020B070302020209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b="1" dirty="0">
                    <a:latin typeface="Trebuchet MS" panose="020B070302020209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763064-BC6B-41C0-B0AC-230BDA3CB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032" y="4771193"/>
                <a:ext cx="2234150" cy="830997"/>
              </a:xfrm>
              <a:prstGeom prst="rect">
                <a:avLst/>
              </a:prstGeom>
              <a:blipFill>
                <a:blip r:embed="rId6"/>
                <a:stretch>
                  <a:fillRect l="-545" t="-2941" r="-817" b="-8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0439132-FEC1-44A2-857F-9946D3ED8AC4}"/>
              </a:ext>
            </a:extLst>
          </p:cNvPr>
          <p:cNvCxnSpPr>
            <a:cxnSpLocks/>
            <a:stCxn id="27" idx="2"/>
            <a:endCxn id="20" idx="1"/>
          </p:cNvCxnSpPr>
          <p:nvPr/>
        </p:nvCxnSpPr>
        <p:spPr>
          <a:xfrm rot="16200000" flipH="1">
            <a:off x="8108850" y="3194432"/>
            <a:ext cx="644612" cy="1113751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1DFAE-371F-4F2E-9C48-53BD27F876D6}"/>
              </a:ext>
            </a:extLst>
          </p:cNvPr>
          <p:cNvSpPr/>
          <p:nvPr/>
        </p:nvSpPr>
        <p:spPr>
          <a:xfrm>
            <a:off x="7735093" y="3263455"/>
            <a:ext cx="278376" cy="1655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ED39D8-596D-4057-BCC2-D7DA67F5B872}"/>
              </a:ext>
            </a:extLst>
          </p:cNvPr>
          <p:cNvSpPr/>
          <p:nvPr/>
        </p:nvSpPr>
        <p:spPr>
          <a:xfrm>
            <a:off x="8544763" y="3263455"/>
            <a:ext cx="278376" cy="1655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D50B90E-CF92-4460-A4FA-0D3B2C9E5122}"/>
              </a:ext>
            </a:extLst>
          </p:cNvPr>
          <p:cNvCxnSpPr>
            <a:cxnSpLocks/>
            <a:stCxn id="28" idx="2"/>
            <a:endCxn id="23" idx="1"/>
          </p:cNvCxnSpPr>
          <p:nvPr/>
        </p:nvCxnSpPr>
        <p:spPr>
          <a:xfrm rot="16200000" flipH="1">
            <a:off x="7957146" y="4155806"/>
            <a:ext cx="1757690" cy="304081"/>
          </a:xfrm>
          <a:prstGeom prst="bent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9CED284-C74B-4AD9-B381-69D9B8BC7DF5}"/>
              </a:ext>
            </a:extLst>
          </p:cNvPr>
          <p:cNvSpPr/>
          <p:nvPr/>
        </p:nvSpPr>
        <p:spPr>
          <a:xfrm>
            <a:off x="7130549" y="2983019"/>
            <a:ext cx="2096655" cy="445981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62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6F023-2112-497F-821F-55B85B1CE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 and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4439C-13EE-4C51-8A1D-7483067BBA2D}"/>
              </a:ext>
            </a:extLst>
          </p:cNvPr>
          <p:cNvSpPr txBox="1"/>
          <p:nvPr/>
        </p:nvSpPr>
        <p:spPr>
          <a:xfrm>
            <a:off x="4276436" y="1440872"/>
            <a:ext cx="7352146" cy="73890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703020202090204" pitchFamily="34" charset="0"/>
              </a:rPr>
              <a:t>The ROC curve has a set of useful properties (interpretable area, convexity, universal baseline) that the PR curve does not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703020202090204" pitchFamily="34" charset="0"/>
              </a:rPr>
              <a:t>ROC is also invariant to class imbalance – PR is not, and that is a good thing, because we need to understand the effect of imbalance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703020202090204" pitchFamily="34" charset="0"/>
              </a:rPr>
              <a:t>Under a suitable change of coordinates, the PR curve acquires the same properties as the ROC curve, while still being useful for analysis of imbalanced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703020202090204" pitchFamily="34" charset="0"/>
              </a:rPr>
              <a:t>In particular, maximizing the area under it still makes sense; taking the convex hull also works</a:t>
            </a:r>
          </a:p>
        </p:txBody>
      </p:sp>
    </p:spTree>
    <p:extLst>
      <p:ext uri="{BB962C8B-B14F-4D97-AF65-F5344CB8AC3E}">
        <p14:creationId xmlns:p14="http://schemas.microsoft.com/office/powerpoint/2010/main" val="3851071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77B0-AFA0-4D57-B569-9742F9ED9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93" y="3049073"/>
            <a:ext cx="3179975" cy="75985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68B52-3C7B-43BE-84ED-7D1957FF5CB3}"/>
              </a:ext>
            </a:extLst>
          </p:cNvPr>
          <p:cNvSpPr txBox="1"/>
          <p:nvPr/>
        </p:nvSpPr>
        <p:spPr>
          <a:xfrm>
            <a:off x="4216400" y="4570927"/>
            <a:ext cx="76098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On linearity and the convex hull: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M.J.J. Scott et al, </a:t>
            </a:r>
            <a:r>
              <a:rPr lang="en-US" dirty="0" err="1">
                <a:latin typeface="Trebuchet MS" panose="020B0603020202020204" pitchFamily="34" charset="0"/>
              </a:rPr>
              <a:t>Realisable</a:t>
            </a:r>
            <a:r>
              <a:rPr lang="en-US" dirty="0">
                <a:latin typeface="Trebuchet MS" panose="020B0603020202020204" pitchFamily="34" charset="0"/>
              </a:rPr>
              <a:t> Classifiers: Improving Operating Performance on Variable Cost Problems (1998) </a:t>
            </a:r>
            <a:r>
              <a:rPr lang="en-US" dirty="0">
                <a:latin typeface="Trebuchet MS" panose="020B0603020202020204" pitchFamily="34" charset="0"/>
                <a:hlinkClick r:id="rId2"/>
              </a:rPr>
              <a:t>http://www.bmva.org/bmvc/1998/pdf/p082.pdf</a:t>
            </a:r>
            <a:r>
              <a:rPr lang="en-US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0797E-3966-45B3-BC60-E4B5ED8BA8BE}"/>
              </a:ext>
            </a:extLst>
          </p:cNvPr>
          <p:cNvSpPr txBox="1"/>
          <p:nvPr/>
        </p:nvSpPr>
        <p:spPr>
          <a:xfrm>
            <a:off x="4216400" y="1560575"/>
            <a:ext cx="76098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On the Precision-Recall-Gain curve, as well as on the nice properties of the ROC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</a:rPr>
              <a:t>P. </a:t>
            </a:r>
            <a:r>
              <a:rPr lang="en-US" dirty="0" err="1">
                <a:latin typeface="Trebuchet MS" panose="020B0603020202020204" pitchFamily="34" charset="0"/>
              </a:rPr>
              <a:t>Flach</a:t>
            </a:r>
            <a:r>
              <a:rPr lang="en-US" dirty="0">
                <a:latin typeface="Trebuchet MS" panose="020B0603020202020204" pitchFamily="34" charset="0"/>
              </a:rPr>
              <a:t>, M. Kull, Precision-Recall-Gain Curves: PR Analysis Done Right (NIPS 2015) </a:t>
            </a:r>
            <a:r>
              <a:rPr lang="en-US" dirty="0">
                <a:latin typeface="Trebuchet MS" panose="020B0603020202020204" pitchFamily="34" charset="0"/>
                <a:hlinkClick r:id="rId3"/>
              </a:rPr>
              <a:t>https://research-information.bris.ac.uk/files/72164009/5867_precision_recall_gain_curves_pr_analysis_done_right.pdf</a:t>
            </a:r>
            <a:r>
              <a:rPr lang="en-US" dirty="0">
                <a:latin typeface="Trebuchet MS" panose="020B0603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4"/>
              </a:rPr>
              <a:t>https://github.com/meeliskull/prg</a:t>
            </a:r>
            <a:r>
              <a:rPr lang="en-US" dirty="0">
                <a:latin typeface="Trebuchet MS" panose="020B0603020202020204" pitchFamily="34" charset="0"/>
              </a:rPr>
              <a:t> - repository to use the PRG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5"/>
              </a:rPr>
              <a:t>https://github.com/meeliskull/prg/blob/master/jupyter_notebook/python_prg.ipynb</a:t>
            </a:r>
            <a:r>
              <a:rPr lang="en-US" dirty="0">
                <a:latin typeface="Trebuchet MS" panose="020B0603020202020204" pitchFamily="34" charset="0"/>
              </a:rPr>
              <a:t> - </a:t>
            </a:r>
            <a:r>
              <a:rPr lang="en-US" dirty="0" err="1">
                <a:latin typeface="Trebuchet MS" panose="020B0603020202020204" pitchFamily="34" charset="0"/>
              </a:rPr>
              <a:t>Jupyter</a:t>
            </a:r>
            <a:r>
              <a:rPr lang="en-US" dirty="0">
                <a:latin typeface="Trebuchet MS" panose="020B0603020202020204" pitchFamily="34" charset="0"/>
              </a:rPr>
              <a:t> notebook example of usage</a:t>
            </a:r>
          </a:p>
        </p:txBody>
      </p:sp>
    </p:spTree>
    <p:extLst>
      <p:ext uri="{BB962C8B-B14F-4D97-AF65-F5344CB8AC3E}">
        <p14:creationId xmlns:p14="http://schemas.microsoft.com/office/powerpoint/2010/main" val="854558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3AA49-317E-1A42-BA91-2FAC07334E68}"/>
              </a:ext>
            </a:extLst>
          </p:cNvPr>
          <p:cNvSpPr txBox="1"/>
          <p:nvPr/>
        </p:nvSpPr>
        <p:spPr>
          <a:xfrm>
            <a:off x="493486" y="4441371"/>
            <a:ext cx="6328228" cy="69668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BR" sz="4400" dirty="0">
                <a:solidFill>
                  <a:schemeClr val="accent4"/>
                </a:solidFill>
                <a:latin typeface="Trebuchet MS" panose="020B070302020209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912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30EAE0-26F9-934A-9F67-6FFAB1EAB1E5}"/>
                  </a:ext>
                </a:extLst>
              </p:cNvPr>
              <p:cNvSpPr txBox="1"/>
              <p:nvPr/>
            </p:nvSpPr>
            <p:spPr>
              <a:xfrm>
                <a:off x="863600" y="2146300"/>
                <a:ext cx="7861300" cy="3860800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BR" sz="2800" dirty="0">
                    <a:latin typeface="Trebuchet MS" panose="020B0703020202090204" pitchFamily="34" charset="0"/>
                  </a:rPr>
                  <a:t>Disclaimer</a:t>
                </a:r>
                <a:r>
                  <a:rPr lang="en-BR" sz="2000" dirty="0">
                    <a:latin typeface="Trebuchet MS" panose="020B0703020202090204" pitchFamily="34" charset="0"/>
                  </a:rPr>
                  <a:t>:</a:t>
                </a:r>
              </a:p>
              <a:p>
                <a:pPr algn="l"/>
                <a:endParaRPr lang="en-BR" sz="2000" dirty="0">
                  <a:latin typeface="Trebuchet MS" panose="020B0703020202090204" pitchFamily="34" charset="0"/>
                </a:endParaRPr>
              </a:p>
              <a:p>
                <a:pPr algn="l"/>
                <a:r>
                  <a:rPr lang="en-BR" sz="2000" dirty="0">
                    <a:latin typeface="Trebuchet MS" panose="020B0703020202090204" pitchFamily="34" charset="0"/>
                  </a:rPr>
                  <a:t>This presentation discusses the theoretical aspects of the PR and ROC curves.</a:t>
                </a:r>
              </a:p>
              <a:p>
                <a:pPr algn="l"/>
                <a:endParaRPr lang="en-BR" sz="2000" dirty="0">
                  <a:latin typeface="Trebuchet MS" panose="020B0703020202090204" pitchFamily="34" charset="0"/>
                </a:endParaRPr>
              </a:p>
              <a:p>
                <a:pPr algn="l"/>
                <a:r>
                  <a:rPr lang="en-BR" sz="2000" dirty="0">
                    <a:latin typeface="Trebuchet MS" panose="020B0703020202090204" pitchFamily="34" charset="0"/>
                  </a:rPr>
                  <a:t>Concretely, we </a:t>
                </a:r>
                <a:r>
                  <a:rPr lang="en-BR" sz="2000" i="1" dirty="0">
                    <a:latin typeface="Trebuchet MS" panose="020B0703020202090204" pitchFamily="34" charset="0"/>
                  </a:rPr>
                  <a:t>assume</a:t>
                </a:r>
                <a:r>
                  <a:rPr lang="en-BR" sz="2000" dirty="0">
                    <a:latin typeface="Trebuchet MS" panose="020B0703020202090204" pitchFamily="34" charset="0"/>
                  </a:rPr>
                  <a:t> that TPR is a </a:t>
                </a:r>
                <a:r>
                  <a:rPr lang="en-BR" sz="2000" b="1" u="sng" dirty="0">
                    <a:latin typeface="Trebuchet MS" panose="020B0703020202090204" pitchFamily="34" charset="0"/>
                  </a:rPr>
                  <a:t>good enough estimator</a:t>
                </a:r>
                <a:r>
                  <a:rPr lang="en-BR" sz="2000" b="1" dirty="0">
                    <a:latin typeface="Trebuchet MS" panose="020B0703020202090204" pitchFamily="34" charset="0"/>
                  </a:rPr>
                  <a:t> </a:t>
                </a:r>
                <a:r>
                  <a:rPr lang="en-BR" sz="2000" dirty="0">
                    <a:latin typeface="Trebuchet MS" panose="020B0703020202090204" pitchFamily="34" charset="0"/>
                  </a:rPr>
                  <a:t>for  </a:t>
                </a:r>
                <a14:m>
                  <m:oMath xmlns:m="http://schemas.openxmlformats.org/officeDocument/2006/math">
                    <m:r>
                      <a:rPr lang="en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BR" sz="2000" dirty="0">
                    <a:latin typeface="Trebuchet MS" panose="020B0703020202090204" pitchFamily="34" charset="0"/>
                  </a:rPr>
                  <a:t>, and equivalently for FPR and other measures derived from the confusion matrix.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30EAE0-26F9-934A-9F67-6FFAB1EAB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146300"/>
                <a:ext cx="7861300" cy="3860800"/>
              </a:xfrm>
              <a:prstGeom prst="rect">
                <a:avLst/>
              </a:prstGeom>
              <a:blipFill>
                <a:blip r:embed="rId2"/>
                <a:stretch>
                  <a:fillRect l="-2908" t="-2623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53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9E91D0-0ED9-4AD6-8B5B-EFFD8E5F1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Back to ROC </a:t>
            </a:r>
            <a:r>
              <a:rPr lang="en-US" sz="3200" dirty="0"/>
              <a:t>and PR curves – </a:t>
            </a:r>
            <a:r>
              <a:rPr lang="en-US" sz="3200" u="sng" dirty="0"/>
              <a:t>with probabilities</a:t>
            </a:r>
          </a:p>
        </p:txBody>
      </p:sp>
      <p:pic>
        <p:nvPicPr>
          <p:cNvPr id="5" name="mygif">
            <a:hlinkClick r:id="" action="ppaction://media"/>
            <a:extLst>
              <a:ext uri="{FF2B5EF4-FFF2-40B4-BE49-F238E27FC236}">
                <a16:creationId xmlns:a16="http://schemas.microsoft.com/office/drawing/2014/main" id="{F484A06A-011D-423A-83AA-9AA624AFF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71121" y="1317226"/>
            <a:ext cx="9180946" cy="4590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E2FC21-D6D2-498B-9A96-7E00EE2DE1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6" y="5631189"/>
            <a:ext cx="1586286" cy="254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D6AE2E-EB9A-4A1C-A79F-65C1A25026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2749" y="3464682"/>
            <a:ext cx="1586286" cy="254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D630A9-A79C-4CA7-9B40-D4E9308B2F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99" y="5632963"/>
            <a:ext cx="1586286" cy="254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B48CF6-1521-4CBD-AECA-7484D641CA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9481" y="3464682"/>
            <a:ext cx="1586286" cy="2544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73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F06A34-29FC-476B-8F6B-B6BE41FC8BD6}"/>
              </a:ext>
            </a:extLst>
          </p:cNvPr>
          <p:cNvSpPr txBox="1"/>
          <p:nvPr/>
        </p:nvSpPr>
        <p:spPr>
          <a:xfrm>
            <a:off x="443345" y="3583709"/>
            <a:ext cx="10871200" cy="204123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Trebuchet MS" panose="020B0703020202090204" pitchFamily="34" charset="0"/>
              </a:rPr>
              <a:t>Part I</a:t>
            </a:r>
          </a:p>
          <a:p>
            <a:pPr algn="l"/>
            <a:r>
              <a:rPr lang="en-US" sz="4800" dirty="0">
                <a:solidFill>
                  <a:schemeClr val="accent1"/>
                </a:solidFill>
                <a:latin typeface="Trebuchet MS" panose="020B0703020202090204" pitchFamily="34" charset="0"/>
              </a:rPr>
              <a:t>The ROC curve</a:t>
            </a:r>
          </a:p>
        </p:txBody>
      </p:sp>
    </p:spTree>
    <p:extLst>
      <p:ext uri="{BB962C8B-B14F-4D97-AF65-F5344CB8AC3E}">
        <p14:creationId xmlns:p14="http://schemas.microsoft.com/office/powerpoint/2010/main" val="229548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E5DD8-5065-4038-BB4F-99F52C901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003" y="2251035"/>
            <a:ext cx="3179975" cy="759854"/>
          </a:xfrm>
        </p:spPr>
        <p:txBody>
          <a:bodyPr/>
          <a:lstStyle/>
          <a:p>
            <a:r>
              <a:rPr lang="en-US" dirty="0"/>
              <a:t>Four fantastic </a:t>
            </a:r>
            <a:r>
              <a:rPr lang="en-US" u="sng" dirty="0"/>
              <a:t>unique </a:t>
            </a:r>
            <a:r>
              <a:rPr lang="en-US" dirty="0"/>
              <a:t>properties of the ROC curve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E107CB-E821-49C7-9089-0215E51AFBD8}"/>
              </a:ext>
            </a:extLst>
          </p:cNvPr>
          <p:cNvSpPr/>
          <p:nvPr/>
        </p:nvSpPr>
        <p:spPr>
          <a:xfrm>
            <a:off x="5449455" y="1491181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FF6A1-E93B-4929-8124-605D0D6A8CE7}"/>
              </a:ext>
            </a:extLst>
          </p:cNvPr>
          <p:cNvSpPr txBox="1"/>
          <p:nvPr/>
        </p:nvSpPr>
        <p:spPr>
          <a:xfrm>
            <a:off x="6336147" y="1567548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Interpretable area under the curve (AUC ROC)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D704DF-2BBB-4B07-9BF3-959D7C980FEF}"/>
              </a:ext>
            </a:extLst>
          </p:cNvPr>
          <p:cNvSpPr/>
          <p:nvPr/>
        </p:nvSpPr>
        <p:spPr>
          <a:xfrm>
            <a:off x="5449455" y="2596082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72CE0-EC94-430F-A1DF-7FFDC430E32C}"/>
              </a:ext>
            </a:extLst>
          </p:cNvPr>
          <p:cNvSpPr txBox="1"/>
          <p:nvPr/>
        </p:nvSpPr>
        <p:spPr>
          <a:xfrm>
            <a:off x="6336147" y="2672449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Balance-invariance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ACB768-9E0A-46BB-B241-95A7C6C14493}"/>
              </a:ext>
            </a:extLst>
          </p:cNvPr>
          <p:cNvSpPr/>
          <p:nvPr/>
        </p:nvSpPr>
        <p:spPr>
          <a:xfrm>
            <a:off x="5449455" y="4695040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F728F-B81B-4F79-A2DD-407B8CB9E167}"/>
              </a:ext>
            </a:extLst>
          </p:cNvPr>
          <p:cNvSpPr txBox="1"/>
          <p:nvPr/>
        </p:nvSpPr>
        <p:spPr>
          <a:xfrm>
            <a:off x="6336147" y="4771407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Linearity &amp; the convex hull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(convexity)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5C4699-19A2-4709-B3D3-887645BD4C30}"/>
              </a:ext>
            </a:extLst>
          </p:cNvPr>
          <p:cNvSpPr/>
          <p:nvPr/>
        </p:nvSpPr>
        <p:spPr>
          <a:xfrm>
            <a:off x="5449455" y="3624616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AC406-D17D-4AAD-873E-9DC24EEE289D}"/>
              </a:ext>
            </a:extLst>
          </p:cNvPr>
          <p:cNvSpPr txBox="1"/>
          <p:nvPr/>
        </p:nvSpPr>
        <p:spPr>
          <a:xfrm>
            <a:off x="6336147" y="3700983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Universal baseline</a:t>
            </a:r>
          </a:p>
        </p:txBody>
      </p:sp>
    </p:spTree>
    <p:extLst>
      <p:ext uri="{BB962C8B-B14F-4D97-AF65-F5344CB8AC3E}">
        <p14:creationId xmlns:p14="http://schemas.microsoft.com/office/powerpoint/2010/main" val="135176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E5DD8-5065-4038-BB4F-99F52C901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003" y="2251035"/>
            <a:ext cx="3179975" cy="759854"/>
          </a:xfrm>
        </p:spPr>
        <p:txBody>
          <a:bodyPr/>
          <a:lstStyle/>
          <a:p>
            <a:r>
              <a:rPr lang="en-US" dirty="0"/>
              <a:t>Four fantastic </a:t>
            </a:r>
            <a:r>
              <a:rPr lang="en-US" u="sng" dirty="0"/>
              <a:t>unique </a:t>
            </a:r>
            <a:r>
              <a:rPr lang="en-US" dirty="0"/>
              <a:t>properties of the ROC curve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E107CB-E821-49C7-9089-0215E51AFBD8}"/>
              </a:ext>
            </a:extLst>
          </p:cNvPr>
          <p:cNvSpPr/>
          <p:nvPr/>
        </p:nvSpPr>
        <p:spPr>
          <a:xfrm>
            <a:off x="5449455" y="1491181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FF6A1-E93B-4929-8124-605D0D6A8CE7}"/>
              </a:ext>
            </a:extLst>
          </p:cNvPr>
          <p:cNvSpPr txBox="1"/>
          <p:nvPr/>
        </p:nvSpPr>
        <p:spPr>
          <a:xfrm>
            <a:off x="6336147" y="1567548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Interpretable area under the curve (AUC ROC)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D704DF-2BBB-4B07-9BF3-959D7C980FEF}"/>
              </a:ext>
            </a:extLst>
          </p:cNvPr>
          <p:cNvSpPr/>
          <p:nvPr/>
        </p:nvSpPr>
        <p:spPr>
          <a:xfrm>
            <a:off x="5449455" y="2596082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72CE0-EC94-430F-A1DF-7FFDC430E32C}"/>
              </a:ext>
            </a:extLst>
          </p:cNvPr>
          <p:cNvSpPr txBox="1"/>
          <p:nvPr/>
        </p:nvSpPr>
        <p:spPr>
          <a:xfrm>
            <a:off x="6336147" y="2672449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Balance-invariance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ACB768-9E0A-46BB-B241-95A7C6C14493}"/>
              </a:ext>
            </a:extLst>
          </p:cNvPr>
          <p:cNvSpPr/>
          <p:nvPr/>
        </p:nvSpPr>
        <p:spPr>
          <a:xfrm>
            <a:off x="5449455" y="4695040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F728F-B81B-4F79-A2DD-407B8CB9E167}"/>
              </a:ext>
            </a:extLst>
          </p:cNvPr>
          <p:cNvSpPr txBox="1"/>
          <p:nvPr/>
        </p:nvSpPr>
        <p:spPr>
          <a:xfrm>
            <a:off x="6336147" y="4771407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Linearity &amp; the convex hull</a:t>
            </a:r>
          </a:p>
          <a:p>
            <a:pPr algn="l"/>
            <a:r>
              <a:rPr lang="en-US" sz="1600" dirty="0">
                <a:latin typeface="Trebuchet MS" panose="020B0703020202090204" pitchFamily="34" charset="0"/>
              </a:rPr>
              <a:t>(convexity)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5C4699-19A2-4709-B3D3-887645BD4C30}"/>
              </a:ext>
            </a:extLst>
          </p:cNvPr>
          <p:cNvSpPr/>
          <p:nvPr/>
        </p:nvSpPr>
        <p:spPr>
          <a:xfrm>
            <a:off x="5449455" y="3624616"/>
            <a:ext cx="759854" cy="759854"/>
          </a:xfrm>
          <a:prstGeom prst="ellipse">
            <a:avLst/>
          </a:prstGeom>
          <a:noFill/>
          <a:ln w="50800"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AC406-D17D-4AAD-873E-9DC24EEE289D}"/>
              </a:ext>
            </a:extLst>
          </p:cNvPr>
          <p:cNvSpPr txBox="1"/>
          <p:nvPr/>
        </p:nvSpPr>
        <p:spPr>
          <a:xfrm>
            <a:off x="6336147" y="3700983"/>
            <a:ext cx="2540000" cy="59112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latin typeface="Trebuchet MS" panose="020B0703020202090204" pitchFamily="34" charset="0"/>
              </a:rPr>
              <a:t>Universal baseline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32CB5-3CDB-4F40-8DCF-0F707D358E61}"/>
              </a:ext>
            </a:extLst>
          </p:cNvPr>
          <p:cNvSpPr/>
          <p:nvPr/>
        </p:nvSpPr>
        <p:spPr>
          <a:xfrm>
            <a:off x="4978400" y="2410691"/>
            <a:ext cx="4627418" cy="3223491"/>
          </a:xfrm>
          <a:prstGeom prst="rect">
            <a:avLst/>
          </a:prstGeom>
          <a:solidFill>
            <a:schemeClr val="bg1">
              <a:alpha val="8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0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800F6-EEBB-42E4-9655-42D312F8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AUC has a straightforward </a:t>
            </a:r>
            <a:r>
              <a:rPr lang="en-US"/>
              <a:t>probabilistic interpretation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99D11A-A305-4717-BFF4-8BBFB1D909E1}"/>
              </a:ext>
            </a:extLst>
          </p:cNvPr>
          <p:cNvGrpSpPr/>
          <p:nvPr/>
        </p:nvGrpSpPr>
        <p:grpSpPr>
          <a:xfrm>
            <a:off x="369454" y="1921163"/>
            <a:ext cx="4464243" cy="3348182"/>
            <a:chOff x="1524000" y="0"/>
            <a:chExt cx="9144000" cy="6858000"/>
          </a:xfrm>
        </p:grpSpPr>
        <p:pic>
          <p:nvPicPr>
            <p:cNvPr id="1026" name="Picture 2" descr="4 Types of Classification Tasks in Machine Learning">
              <a:extLst>
                <a:ext uri="{FF2B5EF4-FFF2-40B4-BE49-F238E27FC236}">
                  <a16:creationId xmlns:a16="http://schemas.microsoft.com/office/drawing/2014/main" id="{98D46AD4-9593-47BD-A904-DB14A38A5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D22CDF-8EC6-42B6-9939-B464E3323A35}"/>
                </a:ext>
              </a:extLst>
            </p:cNvPr>
            <p:cNvSpPr/>
            <p:nvPr/>
          </p:nvSpPr>
          <p:spPr>
            <a:xfrm>
              <a:off x="7449127" y="4835236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7487BC5-CB87-4905-AB5E-E83E6E68BA4D}"/>
                </a:ext>
              </a:extLst>
            </p:cNvPr>
            <p:cNvSpPr/>
            <p:nvPr/>
          </p:nvSpPr>
          <p:spPr>
            <a:xfrm>
              <a:off x="7065818" y="4058310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155F96-68F0-4E72-BF71-722CAEC9BF1B}"/>
                </a:ext>
              </a:extLst>
            </p:cNvPr>
            <p:cNvSpPr/>
            <p:nvPr/>
          </p:nvSpPr>
          <p:spPr>
            <a:xfrm>
              <a:off x="6483927" y="4433454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79D35F-D573-4409-A001-0B8BEC50AB70}"/>
                </a:ext>
              </a:extLst>
            </p:cNvPr>
            <p:cNvSpPr/>
            <p:nvPr/>
          </p:nvSpPr>
          <p:spPr>
            <a:xfrm>
              <a:off x="5874327" y="4835235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268ADC9-FA83-44CB-9356-B3A783C668DA}"/>
                </a:ext>
              </a:extLst>
            </p:cNvPr>
            <p:cNvSpPr/>
            <p:nvPr/>
          </p:nvSpPr>
          <p:spPr>
            <a:xfrm>
              <a:off x="7449126" y="4502726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2E590-D553-4613-B45B-A98C5A3DAFB5}"/>
                </a:ext>
              </a:extLst>
            </p:cNvPr>
            <p:cNvSpPr/>
            <p:nvPr/>
          </p:nvSpPr>
          <p:spPr>
            <a:xfrm>
              <a:off x="5957455" y="4835234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F7692E-0DB8-44DE-AC30-0B31408C9CBD}"/>
                </a:ext>
              </a:extLst>
            </p:cNvPr>
            <p:cNvSpPr/>
            <p:nvPr/>
          </p:nvSpPr>
          <p:spPr>
            <a:xfrm>
              <a:off x="6553199" y="4973779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7AEFE5-9DFE-4DD3-A5C1-7BAF359FFAE6}"/>
                </a:ext>
              </a:extLst>
            </p:cNvPr>
            <p:cNvSpPr/>
            <p:nvPr/>
          </p:nvSpPr>
          <p:spPr>
            <a:xfrm>
              <a:off x="6851854" y="4904506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B20B89-E90E-41D3-92E1-3455EA514B00}"/>
                </a:ext>
              </a:extLst>
            </p:cNvPr>
            <p:cNvSpPr/>
            <p:nvPr/>
          </p:nvSpPr>
          <p:spPr>
            <a:xfrm>
              <a:off x="7075052" y="4196855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D3F1B3-D3A3-4CDE-9576-05FDC8B6D6E1}"/>
                </a:ext>
              </a:extLst>
            </p:cNvPr>
            <p:cNvSpPr/>
            <p:nvPr/>
          </p:nvSpPr>
          <p:spPr>
            <a:xfrm>
              <a:off x="6990399" y="4502725"/>
              <a:ext cx="138545" cy="138545"/>
            </a:xfrm>
            <a:prstGeom prst="ellipse">
              <a:avLst/>
            </a:prstGeom>
            <a:solidFill>
              <a:srgbClr val="FE8011"/>
            </a:solidFill>
            <a:ln w="6350">
              <a:solidFill>
                <a:srgbClr val="FE80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64A120-5E58-44C3-9E75-59C0C1E0EED7}"/>
              </a:ext>
            </a:extLst>
          </p:cNvPr>
          <p:cNvSpPr txBox="1"/>
          <p:nvPr/>
        </p:nvSpPr>
        <p:spPr>
          <a:xfrm>
            <a:off x="4833697" y="1283855"/>
            <a:ext cx="5945139" cy="3048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b="1" dirty="0">
                <a:solidFill>
                  <a:schemeClr val="tx2"/>
                </a:solidFill>
                <a:latin typeface="Trebuchet MS" panose="020B0703020202090204" pitchFamily="34" charset="0"/>
              </a:rPr>
              <a:t>Process: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442557-282C-41B7-9E08-99A8E80AAC3B}"/>
                  </a:ext>
                </a:extLst>
              </p:cNvPr>
              <p:cNvSpPr txBox="1"/>
              <p:nvPr/>
            </p:nvSpPr>
            <p:spPr>
              <a:xfrm>
                <a:off x="5218545" y="1681018"/>
                <a:ext cx="5560291" cy="304800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solidFill>
                      <a:schemeClr val="tx2"/>
                    </a:solidFill>
                    <a:latin typeface="Trebuchet MS" panose="020B0703020202090204" pitchFamily="34" charset="0"/>
                  </a:rPr>
                  <a:t>Randomly take a point from the </a:t>
                </a:r>
                <a:r>
                  <a:rPr lang="en-US" sz="1600" dirty="0">
                    <a:solidFill>
                      <a:schemeClr val="accent3"/>
                    </a:solidFill>
                    <a:latin typeface="Trebuchet MS" panose="020B0703020202090204" pitchFamily="34" charset="0"/>
                  </a:rPr>
                  <a:t>blue (negative) </a:t>
                </a:r>
                <a:r>
                  <a:rPr lang="en-US" sz="1600" dirty="0">
                    <a:solidFill>
                      <a:schemeClr val="tx2"/>
                    </a:solidFill>
                    <a:latin typeface="Trebuchet MS" panose="020B0703020202090204" pitchFamily="34" charset="0"/>
                  </a:rPr>
                  <a:t>class,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2"/>
                  </a:solidFill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442557-282C-41B7-9E08-99A8E80AA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45" y="1681018"/>
                <a:ext cx="5560291" cy="304800"/>
              </a:xfrm>
              <a:prstGeom prst="rect">
                <a:avLst/>
              </a:prstGeom>
              <a:blipFill>
                <a:blip r:embed="rId3"/>
                <a:stretch>
                  <a:fillRect l="-2193" t="-24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3EA35F-51C6-4C93-BA7F-DAFA0949C853}"/>
                  </a:ext>
                </a:extLst>
              </p:cNvPr>
              <p:cNvSpPr txBox="1"/>
              <p:nvPr/>
            </p:nvSpPr>
            <p:spPr>
              <a:xfrm>
                <a:off x="5218545" y="2039676"/>
                <a:ext cx="5560291" cy="304800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solidFill>
                      <a:schemeClr val="tx2"/>
                    </a:solidFill>
                    <a:latin typeface="Trebuchet MS" panose="020B0703020202090204" pitchFamily="34" charset="0"/>
                  </a:rPr>
                  <a:t>Use the ML model to calculate its score,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2"/>
                  </a:solidFill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3EA35F-51C6-4C93-BA7F-DAFA0949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45" y="2039676"/>
                <a:ext cx="5560291" cy="304800"/>
              </a:xfrm>
              <a:prstGeom prst="rect">
                <a:avLst/>
              </a:prstGeom>
              <a:blipFill>
                <a:blip r:embed="rId4"/>
                <a:stretch>
                  <a:fillRect l="-2193" t="-24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D79F06-2329-44C2-816C-0386E1FEBE8E}"/>
                  </a:ext>
                </a:extLst>
              </p:cNvPr>
              <p:cNvSpPr txBox="1"/>
              <p:nvPr/>
            </p:nvSpPr>
            <p:spPr>
              <a:xfrm>
                <a:off x="5218545" y="2660072"/>
                <a:ext cx="6345382" cy="304800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solidFill>
                      <a:schemeClr val="tx2"/>
                    </a:solidFill>
                    <a:latin typeface="Trebuchet MS" panose="020B0703020202090204" pitchFamily="34" charset="0"/>
                  </a:rPr>
                  <a:t>Now randomly take a point from the </a:t>
                </a:r>
                <a:r>
                  <a:rPr lang="en-US" sz="1600" dirty="0">
                    <a:solidFill>
                      <a:srgbClr val="FE8011"/>
                    </a:solidFill>
                    <a:latin typeface="Trebuchet MS" panose="020B0703020202090204" pitchFamily="34" charset="0"/>
                  </a:rPr>
                  <a:t>orange (positive) </a:t>
                </a:r>
                <a:r>
                  <a:rPr lang="en-US" sz="1600" dirty="0">
                    <a:solidFill>
                      <a:schemeClr val="tx2"/>
                    </a:solidFill>
                    <a:latin typeface="Trebuchet MS" panose="020B0703020202090204" pitchFamily="34" charset="0"/>
                  </a:rPr>
                  <a:t>class,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2"/>
                  </a:solidFill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D79F06-2329-44C2-816C-0386E1FE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45" y="2660072"/>
                <a:ext cx="6345382" cy="304800"/>
              </a:xfrm>
              <a:prstGeom prst="rect">
                <a:avLst/>
              </a:prstGeom>
              <a:blipFill>
                <a:blip r:embed="rId5"/>
                <a:stretch>
                  <a:fillRect l="-1921" t="-2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C5BA2C-1261-460C-8322-9E7CB4CD11D4}"/>
                  </a:ext>
                </a:extLst>
              </p:cNvPr>
              <p:cNvSpPr txBox="1"/>
              <p:nvPr/>
            </p:nvSpPr>
            <p:spPr>
              <a:xfrm>
                <a:off x="5218545" y="3018730"/>
                <a:ext cx="5560291" cy="304800"/>
              </a:xfrm>
              <a:prstGeom prst="rect">
                <a:avLst/>
              </a:prstGeom>
              <a:noFill/>
            </p:spPr>
            <p:txBody>
              <a:bodyPr wrap="square" lIns="0" tIns="0" rIns="0" bIns="0" numCol="1" spcCol="151200" rtlCol="0">
                <a:noAutofit/>
              </a:bodyPr>
              <a:lstStyle/>
              <a:p>
                <a:pPr algn="l"/>
                <a:r>
                  <a:rPr lang="en-US" sz="1600" dirty="0">
                    <a:solidFill>
                      <a:schemeClr val="tx2"/>
                    </a:solidFill>
                    <a:latin typeface="Trebuchet MS" panose="020B0703020202090204" pitchFamily="34" charset="0"/>
                  </a:rPr>
                  <a:t>Use the ML model to calculate its score,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E80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E801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E801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2"/>
                  </a:solidFill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C5BA2C-1261-460C-8322-9E7CB4CD1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45" y="3018730"/>
                <a:ext cx="5560291" cy="304800"/>
              </a:xfrm>
              <a:prstGeom prst="rect">
                <a:avLst/>
              </a:prstGeom>
              <a:blipFill>
                <a:blip r:embed="rId6"/>
                <a:stretch>
                  <a:fillRect l="-2193" t="-2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268525A-6E8D-4815-9BD1-5107BF1CD27D}"/>
              </a:ext>
            </a:extLst>
          </p:cNvPr>
          <p:cNvSpPr txBox="1"/>
          <p:nvPr/>
        </p:nvSpPr>
        <p:spPr>
          <a:xfrm>
            <a:off x="4833697" y="3556581"/>
            <a:ext cx="5945139" cy="3048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b="1" dirty="0">
                <a:solidFill>
                  <a:schemeClr val="tx2"/>
                </a:solidFill>
                <a:latin typeface="Trebuchet MS" panose="020B0703020202090204" pitchFamily="34" charset="0"/>
              </a:rPr>
              <a:t>Claim: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5001FE-1C31-4D59-93AE-580FC76D5CF4}"/>
                  </a:ext>
                </a:extLst>
              </p:cNvPr>
              <p:cNvSpPr txBox="1"/>
              <p:nvPr/>
            </p:nvSpPr>
            <p:spPr>
              <a:xfrm>
                <a:off x="5897325" y="4187103"/>
                <a:ext cx="3531370" cy="914400"/>
              </a:xfrm>
              <a:prstGeom prst="rect">
                <a:avLst/>
              </a:prstGeom>
              <a:noFill/>
            </p:spPr>
            <p:txBody>
              <a:bodyPr wrap="none" lIns="0" tIns="0" rIns="0" bIns="0" numCol="1" spcCol="15120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AUC</m:t>
                      </m:r>
                      <m: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ROC</m:t>
                      </m:r>
                      <m: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E801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E801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E801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5001FE-1C31-4D59-93AE-580FC76D5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325" y="4187103"/>
                <a:ext cx="3531370" cy="914400"/>
              </a:xfrm>
              <a:prstGeom prst="rect">
                <a:avLst/>
              </a:prstGeom>
              <a:blipFill>
                <a:blip r:embed="rId7"/>
                <a:stretch>
                  <a:fillRect r="-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E3F0C44E-8583-45DF-B901-462310A8755B}"/>
              </a:ext>
            </a:extLst>
          </p:cNvPr>
          <p:cNvSpPr/>
          <p:nvPr/>
        </p:nvSpPr>
        <p:spPr>
          <a:xfrm>
            <a:off x="5560291" y="4003953"/>
            <a:ext cx="4368800" cy="715829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2DE93E-DC43-41BC-95F2-534A81F05DE9}"/>
              </a:ext>
            </a:extLst>
          </p:cNvPr>
          <p:cNvSpPr txBox="1"/>
          <p:nvPr/>
        </p:nvSpPr>
        <p:spPr>
          <a:xfrm>
            <a:off x="5560291" y="5004441"/>
            <a:ext cx="5218545" cy="3048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Trebuchet MS" panose="020B0703020202090204" pitchFamily="34" charset="0"/>
              </a:rPr>
              <a:t>AUC measures the probability that any point from the positive class will be more highly scored than a point from the negative class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FF2DE1-B003-48AF-9AC1-C8F829F0FDD9}"/>
              </a:ext>
            </a:extLst>
          </p:cNvPr>
          <p:cNvSpPr/>
          <p:nvPr/>
        </p:nvSpPr>
        <p:spPr>
          <a:xfrm>
            <a:off x="4833697" y="1681018"/>
            <a:ext cx="237067" cy="237067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B19FD55-C376-441E-8ABD-333DB46B4D1E}"/>
              </a:ext>
            </a:extLst>
          </p:cNvPr>
          <p:cNvSpPr/>
          <p:nvPr/>
        </p:nvSpPr>
        <p:spPr>
          <a:xfrm>
            <a:off x="4833697" y="2030083"/>
            <a:ext cx="237067" cy="237067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697E76-A4BC-42AB-A4A6-836EA9504773}"/>
              </a:ext>
            </a:extLst>
          </p:cNvPr>
          <p:cNvSpPr/>
          <p:nvPr/>
        </p:nvSpPr>
        <p:spPr>
          <a:xfrm>
            <a:off x="4833697" y="2663129"/>
            <a:ext cx="237067" cy="237067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0A0111-9E30-4EC4-ABB4-ED545C1C3A6D}"/>
              </a:ext>
            </a:extLst>
          </p:cNvPr>
          <p:cNvSpPr/>
          <p:nvPr/>
        </p:nvSpPr>
        <p:spPr>
          <a:xfrm>
            <a:off x="4833697" y="3052596"/>
            <a:ext cx="237067" cy="237067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rebuchet MS" panose="020B0603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2704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80.6525"/>
  <p:tag name="LATEXADDIN" val="\documentclass{article}&#10;\usepackage{amsmath}&#10;\usepackage{xcolor}&#10;&#10;\usepackage{amsfonts}&#10;\pagestyle{empty}&#10;\begin{document}&#10;&#10;$$\mathbb{P}(\textcolor{blue}{\hat{y}=1}|\textcolor{red}{y=0})$$&#10;&#10;&#10;\end{document}"/>
  <p:tag name="IGUANATEXSIZE" val="20"/>
  <p:tag name="IGUANATEXCURSOR" val="1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.2107"/>
  <p:tag name="ORIGINALWIDTH" val="5058.867"/>
  <p:tag name="LATEXADDIN" val="\documentclass{article}&#10;\usepackage{amsmath}&#10;\pagestyle{empty}&#10;\begin{document}&#10;&#10;$$\mathrm{AUC} = \int_{\mathrm{FPR}=0}^{\mathrm{FPR}=1} \mathrm{TPR}\; d\mathrm{FPR} = \int_{\lambda=\infty}^{\lambda=-\infty} \mathrm{TPR}(\lambda) \frac{d\mathrm{FPR}(\lambda)}{d\lambda} d\lambda = \int_{\infty}^{-\infty} d\lambda \int_{\lambda}^\infty dz\, g_1(z) (-g_0(\lambda))$$&#10;&#10;&#10;\end{document}"/>
  <p:tag name="IGUANATEXSIZE" val="20"/>
  <p:tag name="IGUANATEXCURSOR" val="3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307.087"/>
  <p:tag name="LATEXADDIN" val="\documentclass{article}&#10;\usepackage{amsmath}&#10;\usepackage{amsfonts}&#10;\pagestyle{empty}&#10;\begin{document}&#10;&#10;$$=\int_{-\infty}^\infty \int_{-\infty}^\infty \mathbf{1}_{z \geq \lambda} g_1(z) g_0(\lambda) dz d\lambda = \mathbb{E}[\mathbf{1}_{X_1 \geq X_0}] = \mathbb{P}(X_1 \geq X_0)$$&#10;&#10;&#10;\end{document}"/>
  <p:tag name="IGUANATEXSIZE" val="20"/>
  <p:tag name="IGUANATEXCURSOR" val="2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232.096"/>
  <p:tag name="LATEXADDIN" val="\documentclass{article}&#10;\usepackage{amsmath}&#10;\usepackage{amsfonts}&#10;\pagestyle{empty}&#10;\begin{document}&#10;&#10;$$\mathbf{1}_{A}(x) = \begin{cases} 1 \quad \mbox{ if } x\in A \\0 \quad \mbox{ if } x\notin A \end{cases}$$&#10;&#10;&#10;\end{document}"/>
  <p:tag name="IGUANATEXSIZE" val="20"/>
  <p:tag name="IGUANATEXCURSOR" val="1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2137.983"/>
  <p:tag name="LATEXADDIN" val="\documentclass{article}&#10;\usepackage{amsmath}&#10;\usepackage{xcolor}&#10;&#10;\usepackage{amsfonts}&#10;\pagestyle{empty}&#10;\begin{document}&#10;&#10;$$\mathrm{FPR}=\mathbb{P}(\textcolor{black}{\hat{y}=1}|\textcolor{black}{y=0})\approx \mathrm{\frac{false\;positives}{all\;negatives}}$$&#10;&#10;&#10;\end{document}"/>
  <p:tag name="IGUANATEXSIZE" val="20"/>
  <p:tag name="IGUANATEXCURSOR" val="2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129.734"/>
  <p:tag name="LATEXADDIN" val="\documentclass{article}&#10;\usepackage{amsmath}&#10;\usepackage{xcolor}&#10;&#10;\usepackage{amsfonts}&#10;\pagestyle{empty}&#10;\begin{document}&#10;&#10;$$\mathrm{TPR}=\mathbb{P}(\textcolor{black}{\hat{y}=1}|\textcolor{black}{y=1})\approx \mathrm{\frac{true\;positives}{all\;positives}}$$&#10;&#10;&#10;\end{document}"/>
  <p:tag name="IGUANATEXSIZE" val="20"/>
  <p:tag name="IGUANATEXCURSOR" val="2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80.6525"/>
  <p:tag name="LATEXADDIN" val="\documentclass{article}&#10;\usepackage{amsmath}&#10;\usepackage{xcolor}&#10;&#10;\usepackage{amsfonts}&#10;\pagestyle{empty}&#10;\begin{document}&#10;&#10;$$\mathbb{P}(\textcolor{blue}{\hat{y}=1}|\textcolor{black}{y=1})$$&#10;&#10;&#10;\end{document}"/>
  <p:tag name="IGUANATEXSIZE" val="20"/>
  <p:tag name="IGUANATEXCURSOR" val="18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80.6525"/>
  <p:tag name="LATEXADDIN" val="\documentclass{article}&#10;\usepackage{amsmath}&#10;\usepackage{xcolor}&#10;&#10;\usepackage{amsfonts}&#10;\pagestyle{empty}&#10;\begin{document}&#10;&#10;$$\mathbb{P}(\textcolor{blue}{\hat{y}=1}|\textcolor{black}{y=1})$$&#10;&#10;&#10;\end{document}"/>
  <p:tag name="IGUANATEXSIZE" val="20"/>
  <p:tag name="IGUANATEXCURSOR" val="18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80.6525"/>
  <p:tag name="LATEXADDIN" val="\documentclass{article}&#10;\usepackage{amsmath}&#10;\usepackage{xcolor}&#10;&#10;\usepackage{amsfonts}&#10;\pagestyle{empty}&#10;\begin{document}&#10;&#10;$$\mathbb{P}(\textcolor{black}{y=1} | \textcolor{blue}{\hat{y}=1})$$&#10;&#10;&#10;\end{document}"/>
  <p:tag name="IGUANATEXSIZE" val="20"/>
  <p:tag name="IGUANATEXCURSOR" val="1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2.7109"/>
  <p:tag name="ORIGINALWIDTH" val="1538.808"/>
  <p:tag name="LATEXADDIN" val="\documentclass{article}&#10;\usepackage{amsmath}&#10;\pagestyle{empty}&#10;\begin{document}&#10;&#10;$$\mathrm{AUC} = \int_{\mathrm{FPR}=0}^{\mathrm{FPR}=1} \mathrm{TPR}\; d\mathrm{FPR}$$&#10;&#10;&#10;\end{document}"/>
  <p:tag name="IGUANATEXSIZE" val="20"/>
  <p:tag name="IGUANATEXCURSOR" val="1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97.825"/>
  <p:tag name="LATEXADDIN" val="\documentclass{article}&#10;\usepackage{amsmath}&#10;\usepackage{amsfonts}&#10;\pagestyle{empty}&#10;\begin{document}&#10;&#10;$$\mathrm{TPR} = \mathbb{P}(f(x) \geq \lambda | y=1)$$&#10;&#10;&#10;\end{document}"/>
  <p:tag name="IGUANATEXSIZE" val="20"/>
  <p:tag name="IGUANATEXCURSOR" val="15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89.576"/>
  <p:tag name="LATEXADDIN" val="\documentclass{article}&#10;\usepackage{amsmath}&#10;\usepackage{amsfonts}&#10;\pagestyle{empty}&#10;\begin{document}&#10;&#10;$$\mathrm{FPR} = \mathbb{P}(f(x) \geq \lambda | y=0)$$&#10;&#10;&#10;\end{document}"/>
  <p:tag name="IGUANATEXSIZE" val="20"/>
  <p:tag name="IGUANATEXCURSOR" val="15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70.454"/>
  <p:tag name="LATEXADDIN" val="\documentclass{article}&#10;\usepackage{amsmath}&#10;\usepackage{amsfonts}&#10;\pagestyle{empty}&#10;\begin{document}&#10;&#10;$$X_1 := (f(X)| Y=1),\quad X_0 := (f(X)|Y=0)$$&#10;&#10;&#10;\end{document}"/>
  <p:tag name="IGUANATEXSIZE" val="20"/>
  <p:tag name="IGUANATEXCURSOR" val="11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705.662"/>
  <p:tag name="LATEXADDIN" val="\documentclass{article}&#10;\usepackage{amsmath}&#10;\usepackage{amsfonts}&#10;\pagestyle{empty}&#10;\begin{document}&#10;&#10;$$\mathrm{TPR}(\lambda) = \int_\lambda^\infty g_1(x) dx,\quad \mathrm{FPR}(\lambda) = \int_\lambda^\infty g_0(x) dx$$&#10;&#10;&#10;\end{document}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noAutofit/>
      </a:bodyPr>
      <a:lstStyle>
        <a:defPPr algn="l">
          <a:defRPr sz="1600" dirty="0" smtClean="0">
            <a:latin typeface="Trebuchet MS" panose="020B070302020209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2.xml><?xml version="1.0" encoding="utf-8"?>
<a:theme xmlns:a="http://schemas.openxmlformats.org/drawingml/2006/main" name="Office Theme - CONFIDENCIAL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3.xml><?xml version="1.0" encoding="utf-8"?>
<a:theme xmlns:a="http://schemas.openxmlformats.org/drawingml/2006/main" name="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4.xml><?xml version="1.0" encoding="utf-8"?>
<a:theme xmlns:a="http://schemas.openxmlformats.org/drawingml/2006/main" name="Office Theme - RESTRIT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0e1fcec-d0f2-40ef-a152-3774667f4216">
      <UserInfo>
        <DisplayName>Silva4, Luiz</DisplayName>
        <AccountId>9</AccountId>
        <AccountType/>
      </UserInfo>
      <UserInfo>
        <DisplayName>Moos, Rafaela</DisplayName>
        <AccountId>13</AccountId>
        <AccountType/>
      </UserInfo>
      <UserInfo>
        <DisplayName>Vicente, Renato</DisplayName>
        <AccountId>17</AccountId>
        <AccountType/>
      </UserInfo>
      <UserInfo>
        <DisplayName>Silva, Joaocarvalhodasilvamei.Joao</DisplayName>
        <AccountId>16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00C8107B53394FA6E20598360BBB22" ma:contentTypeVersion="4" ma:contentTypeDescription="Create a new document." ma:contentTypeScope="" ma:versionID="8c468717dd7f1fb1dcc9354a686faf36">
  <xsd:schema xmlns:xsd="http://www.w3.org/2001/XMLSchema" xmlns:xs="http://www.w3.org/2001/XMLSchema" xmlns:p="http://schemas.microsoft.com/office/2006/metadata/properties" xmlns:ns2="1917286b-0be4-4b14-9291-a717257189ca" xmlns:ns3="d0e1fcec-d0f2-40ef-a152-3774667f4216" targetNamespace="http://schemas.microsoft.com/office/2006/metadata/properties" ma:root="true" ma:fieldsID="8bde618fdd30d15070f26ed4634dbf8b" ns2:_="" ns3:_="">
    <xsd:import namespace="1917286b-0be4-4b14-9291-a717257189ca"/>
    <xsd:import namespace="d0e1fcec-d0f2-40ef-a152-3774667f42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7286b-0be4-4b14-9291-a717257189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e1fcec-d0f2-40ef-a152-3774667f421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2AD8AD-EE77-4639-AB7D-25196816DB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142D87-BB2F-442A-8B06-AEEC153F6591}">
  <ds:schemaRefs>
    <ds:schemaRef ds:uri="http://purl.org/dc/elements/1.1/"/>
    <ds:schemaRef ds:uri="http://purl.org/dc/terms/"/>
    <ds:schemaRef ds:uri="http://schemas.microsoft.com/office/2006/documentManagement/types"/>
    <ds:schemaRef ds:uri="1917286b-0be4-4b14-9291-a717257189ca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d0e1fcec-d0f2-40ef-a152-3774667f421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F64A5E0-314A-4D85-A5DA-083388D9CB02}">
  <ds:schemaRefs>
    <ds:schemaRef ds:uri="1917286b-0be4-4b14-9291-a717257189ca"/>
    <ds:schemaRef ds:uri="d0e1fcec-d0f2-40ef-a152-3774667f42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15910</TotalTime>
  <Words>2047</Words>
  <Application>Microsoft Macintosh PowerPoint</Application>
  <PresentationFormat>Widescreen</PresentationFormat>
  <Paragraphs>283</Paragraphs>
  <Slides>32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 Math</vt:lpstr>
      <vt:lpstr>Trebuchet MS</vt:lpstr>
      <vt:lpstr>Office Theme</vt:lpstr>
      <vt:lpstr>Office Theme - CONFIDENCIAL</vt:lpstr>
      <vt:lpstr>Office Theme - INTERNO</vt:lpstr>
      <vt:lpstr>Office Theme - RESTRITO</vt:lpstr>
      <vt:lpstr>PowerPoint Presentation</vt:lpstr>
      <vt:lpstr>Lighting review: ROC and PR curves</vt:lpstr>
      <vt:lpstr>Let us fix the notation to be used today</vt:lpstr>
      <vt:lpstr>PowerPoint Presentation</vt:lpstr>
      <vt:lpstr>Back to ROC and PR curves – with probabilities</vt:lpstr>
      <vt:lpstr>PowerPoint Presentation</vt:lpstr>
      <vt:lpstr>Four fantastic unique properties of the ROC curve</vt:lpstr>
      <vt:lpstr>Four fantastic unique properties of the ROC curve</vt:lpstr>
      <vt:lpstr>The AUC has a straightforward probabilistic interpretation</vt:lpstr>
      <vt:lpstr>Proof</vt:lpstr>
      <vt:lpstr>Four fantastic unique properties of the ROC curve</vt:lpstr>
      <vt:lpstr>Both FPR and TPR are unaffected by class imbalance The ROC curve (and the AUC) know nothing about proportion between classes</vt:lpstr>
      <vt:lpstr>Four fantastic unique properties of the ROC curve</vt:lpstr>
      <vt:lpstr>All models can be compared over the ROC space since there is a universal baseline – the diagonal</vt:lpstr>
      <vt:lpstr>Four fantastic unique properties of the ROC curve</vt:lpstr>
      <vt:lpstr>The structure of ROC space allows us to create new classifiers from old ones</vt:lpstr>
      <vt:lpstr>The structure of ROC space allows us to create new classifiers from old ones</vt:lpstr>
      <vt:lpstr>The structure of ROC space allows us to create new classifiers from old ones</vt:lpstr>
      <vt:lpstr>Why is this useful? Both practically and theoretically!</vt:lpstr>
      <vt:lpstr>PowerPoint Presentation</vt:lpstr>
      <vt:lpstr>The PR curve shares none of the ROC’s advantages</vt:lpstr>
      <vt:lpstr>In a way, we can see ROC and PR as coordinates for the same space – a class-imbalance-dependent coordinate transformation</vt:lpstr>
      <vt:lpstr>Class imbalance – how much is PR affected?</vt:lpstr>
      <vt:lpstr>Besides precision, the F_1 (and all F_β) get worse with higher imbalance</vt:lpstr>
      <vt:lpstr>We can “fix” the PR curve by a smart choice of new coordinates (I/II)</vt:lpstr>
      <vt:lpstr>We can “fix” the PR curve by a smart choice of new coordinates (I/II)</vt:lpstr>
      <vt:lpstr>PR curve in “gain” coordinates is reminiscent of ROC curve</vt:lpstr>
      <vt:lpstr>In these new coordinates, we regain several of the familiar ROC properties – but in PR space!</vt:lpstr>
      <vt:lpstr>Comparison of how the curves change under imbalance shifts</vt:lpstr>
      <vt:lpstr>Conclusions and takeaways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Ikeda, Leticia</dc:creator>
  <cp:lastModifiedBy>Gagliardi, Alessandro</cp:lastModifiedBy>
  <cp:revision>128</cp:revision>
  <dcterms:modified xsi:type="dcterms:W3CDTF">2021-08-13T21:06:46Z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0x010100A500C8107B53394FA6E20598360BBB22</vt:lpwstr>
  </property>
  <property fmtid="{D5CDD505-2E9C-101B-9397-08002B2CF9AE}" pid="3" name="_dlc_DocIdItemGuid">
    <vt:lpwstr>21d03d18-8c4a-4568-b36e-166fde49e8ae</vt:lpwstr>
  </property>
</Properties>
</file>